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60"/>
  </p:notesMasterIdLst>
  <p:sldIdLst>
    <p:sldId id="256" r:id="rId3"/>
    <p:sldId id="257" r:id="rId4"/>
    <p:sldId id="261" r:id="rId5"/>
    <p:sldId id="258" r:id="rId6"/>
    <p:sldId id="259" r:id="rId7"/>
    <p:sldId id="260" r:id="rId8"/>
    <p:sldId id="262" r:id="rId9"/>
    <p:sldId id="263"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264" r:id="rId67"/>
    <p:sldId id="367" r:id="rId68"/>
    <p:sldId id="265" r:id="rId69"/>
    <p:sldId id="266" r:id="rId70"/>
    <p:sldId id="267" r:id="rId71"/>
    <p:sldId id="268" r:id="rId72"/>
    <p:sldId id="269" r:id="rId73"/>
    <p:sldId id="368" r:id="rId74"/>
    <p:sldId id="369" r:id="rId75"/>
    <p:sldId id="370" r:id="rId76"/>
    <p:sldId id="371" r:id="rId77"/>
    <p:sldId id="372" r:id="rId78"/>
    <p:sldId id="373" r:id="rId79"/>
    <p:sldId id="374" r:id="rId80"/>
    <p:sldId id="375" r:id="rId81"/>
    <p:sldId id="376" r:id="rId82"/>
    <p:sldId id="377" r:id="rId83"/>
    <p:sldId id="378" r:id="rId84"/>
    <p:sldId id="379" r:id="rId85"/>
    <p:sldId id="380" r:id="rId86"/>
    <p:sldId id="381" r:id="rId87"/>
    <p:sldId id="382" r:id="rId88"/>
    <p:sldId id="383" r:id="rId89"/>
    <p:sldId id="384" r:id="rId90"/>
    <p:sldId id="385" r:id="rId91"/>
    <p:sldId id="386" r:id="rId92"/>
    <p:sldId id="387" r:id="rId93"/>
    <p:sldId id="388" r:id="rId94"/>
    <p:sldId id="389" r:id="rId95"/>
    <p:sldId id="390" r:id="rId96"/>
    <p:sldId id="391" r:id="rId97"/>
    <p:sldId id="392" r:id="rId98"/>
    <p:sldId id="393" r:id="rId99"/>
    <p:sldId id="394" r:id="rId100"/>
    <p:sldId id="395" r:id="rId101"/>
    <p:sldId id="396" r:id="rId102"/>
    <p:sldId id="397" r:id="rId103"/>
    <p:sldId id="398" r:id="rId104"/>
    <p:sldId id="399" r:id="rId105"/>
    <p:sldId id="400" r:id="rId106"/>
    <p:sldId id="401" r:id="rId107"/>
    <p:sldId id="402" r:id="rId108"/>
    <p:sldId id="403" r:id="rId109"/>
    <p:sldId id="404" r:id="rId110"/>
    <p:sldId id="405" r:id="rId111"/>
    <p:sldId id="406" r:id="rId112"/>
    <p:sldId id="407" r:id="rId113"/>
    <p:sldId id="408" r:id="rId114"/>
    <p:sldId id="409" r:id="rId115"/>
    <p:sldId id="410" r:id="rId116"/>
    <p:sldId id="411" r:id="rId117"/>
    <p:sldId id="412" r:id="rId118"/>
    <p:sldId id="413" r:id="rId119"/>
    <p:sldId id="414" r:id="rId120"/>
    <p:sldId id="415" r:id="rId121"/>
    <p:sldId id="416" r:id="rId122"/>
    <p:sldId id="417" r:id="rId123"/>
    <p:sldId id="418" r:id="rId124"/>
    <p:sldId id="419" r:id="rId125"/>
    <p:sldId id="420" r:id="rId126"/>
    <p:sldId id="421" r:id="rId127"/>
    <p:sldId id="422" r:id="rId128"/>
    <p:sldId id="423" r:id="rId129"/>
    <p:sldId id="424" r:id="rId130"/>
    <p:sldId id="425" r:id="rId131"/>
    <p:sldId id="426" r:id="rId132"/>
    <p:sldId id="427" r:id="rId133"/>
    <p:sldId id="428" r:id="rId134"/>
    <p:sldId id="429" r:id="rId135"/>
    <p:sldId id="430" r:id="rId136"/>
    <p:sldId id="431" r:id="rId137"/>
    <p:sldId id="432" r:id="rId138"/>
    <p:sldId id="433" r:id="rId139"/>
    <p:sldId id="434" r:id="rId140"/>
    <p:sldId id="435" r:id="rId141"/>
    <p:sldId id="436" r:id="rId142"/>
    <p:sldId id="437" r:id="rId143"/>
    <p:sldId id="438" r:id="rId144"/>
    <p:sldId id="439" r:id="rId145"/>
    <p:sldId id="440" r:id="rId146"/>
    <p:sldId id="441" r:id="rId147"/>
    <p:sldId id="442" r:id="rId148"/>
    <p:sldId id="443" r:id="rId149"/>
    <p:sldId id="444" r:id="rId150"/>
    <p:sldId id="445" r:id="rId151"/>
    <p:sldId id="446" r:id="rId152"/>
    <p:sldId id="447" r:id="rId153"/>
    <p:sldId id="448" r:id="rId154"/>
    <p:sldId id="449" r:id="rId155"/>
    <p:sldId id="450" r:id="rId156"/>
    <p:sldId id="453" r:id="rId157"/>
    <p:sldId id="451" r:id="rId158"/>
    <p:sldId id="452" r:id="rId1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15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742B22-46B8-4A4E-A9C7-7D4B8414AE4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IN"/>
        </a:p>
      </dgm:t>
    </dgm:pt>
    <dgm:pt modelId="{E4713ADE-57F0-481A-8DCE-87D1B828D7BE}">
      <dgm:prSet phldrT="[Text]" custT="1"/>
      <dgm:spPr/>
      <dgm:t>
        <a:bodyPr/>
        <a:lstStyle/>
        <a:p>
          <a:r>
            <a:rPr lang="en-US" sz="2800" b="1" dirty="0">
              <a:latin typeface="Nyala" pitchFamily="2" charset="0"/>
            </a:rPr>
            <a:t>Indirect method</a:t>
          </a:r>
          <a:endParaRPr lang="en-IN" sz="2800" b="1" dirty="0">
            <a:latin typeface="Nyala" pitchFamily="2" charset="0"/>
          </a:endParaRPr>
        </a:p>
      </dgm:t>
    </dgm:pt>
    <dgm:pt modelId="{00683BB7-1972-4444-AAC1-A721348C1C56}" type="parTrans" cxnId="{18236092-2950-4B1B-9169-B0D41C47B4B7}">
      <dgm:prSet/>
      <dgm:spPr/>
      <dgm:t>
        <a:bodyPr/>
        <a:lstStyle/>
        <a:p>
          <a:endParaRPr lang="en-IN"/>
        </a:p>
      </dgm:t>
    </dgm:pt>
    <dgm:pt modelId="{E805AA57-4EB8-442D-8C05-65BA9708A8F6}" type="sibTrans" cxnId="{18236092-2950-4B1B-9169-B0D41C47B4B7}">
      <dgm:prSet/>
      <dgm:spPr/>
      <dgm:t>
        <a:bodyPr/>
        <a:lstStyle/>
        <a:p>
          <a:endParaRPr lang="en-IN"/>
        </a:p>
      </dgm:t>
    </dgm:pt>
    <dgm:pt modelId="{1784FD16-8F19-43C8-87F4-1C2AA6879DD0}">
      <dgm:prSet phldrT="[Text]" custT="1"/>
      <dgm:spPr>
        <a:ln w="57150">
          <a:solidFill>
            <a:schemeClr val="tx1"/>
          </a:solidFill>
        </a:ln>
      </dgm:spPr>
      <dgm:t>
        <a:bodyPr/>
        <a:lstStyle/>
        <a:p>
          <a:r>
            <a:rPr lang="en-US" sz="2400" b="1" dirty="0" err="1">
              <a:solidFill>
                <a:srgbClr val="00B050"/>
              </a:solidFill>
              <a:latin typeface="Nyala" pitchFamily="2" charset="0"/>
            </a:rPr>
            <a:t>Hydrodensito-metry</a:t>
          </a:r>
          <a:endParaRPr lang="en-IN" sz="2400" b="1" dirty="0">
            <a:solidFill>
              <a:srgbClr val="00B050"/>
            </a:solidFill>
            <a:latin typeface="Nyala" pitchFamily="2" charset="0"/>
          </a:endParaRPr>
        </a:p>
      </dgm:t>
    </dgm:pt>
    <dgm:pt modelId="{9C27FC16-8A34-4E89-AB5B-84AD5F486981}" type="parTrans" cxnId="{A10200BF-67DD-4E37-811B-F2E9AD232C70}">
      <dgm:prSet/>
      <dgm:spPr/>
      <dgm:t>
        <a:bodyPr/>
        <a:lstStyle/>
        <a:p>
          <a:endParaRPr lang="en-IN"/>
        </a:p>
      </dgm:t>
    </dgm:pt>
    <dgm:pt modelId="{DF6BFD91-D3BD-4DCA-AF8A-79F6FF2E9894}" type="sibTrans" cxnId="{A10200BF-67DD-4E37-811B-F2E9AD232C70}">
      <dgm:prSet/>
      <dgm:spPr/>
      <dgm:t>
        <a:bodyPr/>
        <a:lstStyle/>
        <a:p>
          <a:endParaRPr lang="en-IN"/>
        </a:p>
      </dgm:t>
    </dgm:pt>
    <dgm:pt modelId="{0EE51D89-1FFC-4D2B-A83B-B52583F937C1}">
      <dgm:prSet phldrT="[Text]" custT="1"/>
      <dgm:spPr>
        <a:ln w="57150"/>
      </dgm:spPr>
      <dgm:t>
        <a:bodyPr/>
        <a:lstStyle/>
        <a:p>
          <a:r>
            <a:rPr lang="en-US" sz="2400" b="1" dirty="0">
              <a:solidFill>
                <a:srgbClr val="00B050"/>
              </a:solidFill>
              <a:latin typeface="Nyala" pitchFamily="2" charset="0"/>
            </a:rPr>
            <a:t>MRI ,CT scans</a:t>
          </a:r>
        </a:p>
        <a:p>
          <a:r>
            <a:rPr lang="en-US" sz="2400" b="1" dirty="0">
              <a:solidFill>
                <a:srgbClr val="00B050"/>
              </a:solidFill>
              <a:latin typeface="Nyala" pitchFamily="2" charset="0"/>
            </a:rPr>
            <a:t>DEXA</a:t>
          </a:r>
        </a:p>
      </dgm:t>
    </dgm:pt>
    <dgm:pt modelId="{92E1881E-32EB-431F-9A71-538B2EB9E006}" type="parTrans" cxnId="{9CBE3B42-27E4-4A2F-91AB-71001D34EA32}">
      <dgm:prSet/>
      <dgm:spPr>
        <a:ln w="57150">
          <a:solidFill>
            <a:schemeClr val="tx1"/>
          </a:solidFill>
        </a:ln>
      </dgm:spPr>
      <dgm:t>
        <a:bodyPr/>
        <a:lstStyle/>
        <a:p>
          <a:endParaRPr lang="en-IN"/>
        </a:p>
      </dgm:t>
    </dgm:pt>
    <dgm:pt modelId="{85AB570E-4FD6-46DF-B755-6168F4453B39}" type="sibTrans" cxnId="{9CBE3B42-27E4-4A2F-91AB-71001D34EA32}">
      <dgm:prSet/>
      <dgm:spPr/>
      <dgm:t>
        <a:bodyPr/>
        <a:lstStyle/>
        <a:p>
          <a:endParaRPr lang="en-IN"/>
        </a:p>
      </dgm:t>
    </dgm:pt>
    <dgm:pt modelId="{65E852F7-46FB-45CE-A786-070E2838D4BD}">
      <dgm:prSet phldrT="[Text]" custT="1"/>
      <dgm:spPr/>
      <dgm:t>
        <a:bodyPr/>
        <a:lstStyle/>
        <a:p>
          <a:r>
            <a:rPr lang="en-US" sz="2800" b="1" dirty="0">
              <a:latin typeface="Nyala" pitchFamily="2" charset="0"/>
            </a:rPr>
            <a:t>Doubly indirect</a:t>
          </a:r>
          <a:endParaRPr lang="en-IN" sz="2800" b="1" dirty="0">
            <a:latin typeface="Nyala" pitchFamily="2" charset="0"/>
          </a:endParaRPr>
        </a:p>
      </dgm:t>
    </dgm:pt>
    <dgm:pt modelId="{9450B0B4-900B-4BD5-A214-5FB64E9EC672}" type="parTrans" cxnId="{6E3B03AB-798D-4CD9-A1FC-F1035869A7EA}">
      <dgm:prSet/>
      <dgm:spPr/>
      <dgm:t>
        <a:bodyPr/>
        <a:lstStyle/>
        <a:p>
          <a:endParaRPr lang="en-IN"/>
        </a:p>
      </dgm:t>
    </dgm:pt>
    <dgm:pt modelId="{7521623D-DF6F-4318-A59C-3060F6CC480D}" type="sibTrans" cxnId="{6E3B03AB-798D-4CD9-A1FC-F1035869A7EA}">
      <dgm:prSet/>
      <dgm:spPr/>
      <dgm:t>
        <a:bodyPr/>
        <a:lstStyle/>
        <a:p>
          <a:endParaRPr lang="en-IN"/>
        </a:p>
      </dgm:t>
    </dgm:pt>
    <dgm:pt modelId="{281C959B-0429-4A06-899B-6199C885EFB6}">
      <dgm:prSet phldrT="[Text]" custT="1"/>
      <dgm:spPr>
        <a:ln w="57150">
          <a:solidFill>
            <a:schemeClr val="tx1"/>
          </a:solidFill>
        </a:ln>
      </dgm:spPr>
      <dgm:t>
        <a:bodyPr/>
        <a:lstStyle/>
        <a:p>
          <a:r>
            <a:rPr lang="en-US" sz="2400" b="1" dirty="0" err="1">
              <a:solidFill>
                <a:srgbClr val="00B050"/>
              </a:solidFill>
              <a:latin typeface="Nyala" pitchFamily="2" charset="0"/>
            </a:rPr>
            <a:t>Skinfold</a:t>
          </a:r>
          <a:r>
            <a:rPr lang="en-US" sz="2400" b="1" dirty="0">
              <a:solidFill>
                <a:srgbClr val="00B050"/>
              </a:solidFill>
              <a:latin typeface="Nyala" pitchFamily="2" charset="0"/>
            </a:rPr>
            <a:t> analysis</a:t>
          </a:r>
          <a:endParaRPr lang="en-IN" sz="2400" b="1" dirty="0">
            <a:solidFill>
              <a:srgbClr val="00B050"/>
            </a:solidFill>
            <a:latin typeface="Nyala" pitchFamily="2" charset="0"/>
          </a:endParaRPr>
        </a:p>
      </dgm:t>
    </dgm:pt>
    <dgm:pt modelId="{CBD8A6E4-853E-4EB1-9B71-F37794715497}" type="parTrans" cxnId="{7ABE3976-AB90-418D-B0A7-2E849D6955A2}">
      <dgm:prSet/>
      <dgm:spPr/>
      <dgm:t>
        <a:bodyPr/>
        <a:lstStyle/>
        <a:p>
          <a:endParaRPr lang="en-IN"/>
        </a:p>
      </dgm:t>
    </dgm:pt>
    <dgm:pt modelId="{98FE4C64-943B-4EC0-9AFD-E685048B37AF}" type="sibTrans" cxnId="{7ABE3976-AB90-418D-B0A7-2E849D6955A2}">
      <dgm:prSet/>
      <dgm:spPr/>
      <dgm:t>
        <a:bodyPr/>
        <a:lstStyle/>
        <a:p>
          <a:endParaRPr lang="en-IN"/>
        </a:p>
      </dgm:t>
    </dgm:pt>
    <dgm:pt modelId="{1A676A84-F1B1-4695-AE4D-331C743947F4}">
      <dgm:prSet phldrT="[Text]" custT="1"/>
      <dgm:spPr>
        <a:ln w="57150"/>
      </dgm:spPr>
      <dgm:t>
        <a:bodyPr/>
        <a:lstStyle/>
        <a:p>
          <a:r>
            <a:rPr lang="en-US" sz="2400" b="1" dirty="0">
              <a:solidFill>
                <a:srgbClr val="00B050"/>
              </a:solidFill>
              <a:latin typeface="Nyala" pitchFamily="2" charset="0"/>
            </a:rPr>
            <a:t>Bioelectrical impedance method</a:t>
          </a:r>
          <a:endParaRPr lang="en-IN" sz="2400" b="1" dirty="0">
            <a:solidFill>
              <a:srgbClr val="00B050"/>
            </a:solidFill>
            <a:latin typeface="Nyala" pitchFamily="2" charset="0"/>
          </a:endParaRPr>
        </a:p>
      </dgm:t>
    </dgm:pt>
    <dgm:pt modelId="{954737BA-531A-4243-9043-4FE05B180412}" type="parTrans" cxnId="{D00BCB2B-F13D-42EA-9B4B-75B6A414CF51}">
      <dgm:prSet/>
      <dgm:spPr>
        <a:ln w="57150">
          <a:solidFill>
            <a:schemeClr val="tx1"/>
          </a:solidFill>
        </a:ln>
      </dgm:spPr>
      <dgm:t>
        <a:bodyPr/>
        <a:lstStyle/>
        <a:p>
          <a:endParaRPr lang="en-IN"/>
        </a:p>
      </dgm:t>
    </dgm:pt>
    <dgm:pt modelId="{D6397CAB-8D9B-42C3-9B3D-012C54139EE1}" type="sibTrans" cxnId="{D00BCB2B-F13D-42EA-9B4B-75B6A414CF51}">
      <dgm:prSet/>
      <dgm:spPr/>
      <dgm:t>
        <a:bodyPr/>
        <a:lstStyle/>
        <a:p>
          <a:endParaRPr lang="en-IN"/>
        </a:p>
      </dgm:t>
    </dgm:pt>
    <dgm:pt modelId="{19B2CE45-C0D3-40F1-996E-F4D0C6CE0F83}">
      <dgm:prSet custT="1"/>
      <dgm:spPr>
        <a:ln w="57150"/>
      </dgm:spPr>
      <dgm:t>
        <a:bodyPr/>
        <a:lstStyle/>
        <a:p>
          <a:r>
            <a:rPr lang="en-US" sz="2400" b="1" dirty="0" err="1">
              <a:solidFill>
                <a:srgbClr val="00B050"/>
              </a:solidFill>
              <a:latin typeface="Nyala" pitchFamily="2" charset="0"/>
            </a:rPr>
            <a:t>Plythesmography</a:t>
          </a:r>
          <a:r>
            <a:rPr lang="en-US" sz="2400" b="1" dirty="0">
              <a:solidFill>
                <a:srgbClr val="00B050"/>
              </a:solidFill>
              <a:latin typeface="Nyala" pitchFamily="2" charset="0"/>
            </a:rPr>
            <a:t> </a:t>
          </a:r>
          <a:endParaRPr lang="en-IN" sz="2400" b="1" dirty="0">
            <a:solidFill>
              <a:srgbClr val="00B050"/>
            </a:solidFill>
            <a:latin typeface="Nyala" pitchFamily="2" charset="0"/>
          </a:endParaRPr>
        </a:p>
      </dgm:t>
    </dgm:pt>
    <dgm:pt modelId="{4B9B3CCD-2408-4CC0-B49E-86E479CEE723}" type="parTrans" cxnId="{3DC4DE02-D25C-405F-8915-631267F36841}">
      <dgm:prSet/>
      <dgm:spPr/>
      <dgm:t>
        <a:bodyPr/>
        <a:lstStyle/>
        <a:p>
          <a:endParaRPr lang="en-IN"/>
        </a:p>
      </dgm:t>
    </dgm:pt>
    <dgm:pt modelId="{BC39816B-FBA4-46C9-ADD8-9289C7DA8999}" type="sibTrans" cxnId="{3DC4DE02-D25C-405F-8915-631267F36841}">
      <dgm:prSet/>
      <dgm:spPr/>
      <dgm:t>
        <a:bodyPr/>
        <a:lstStyle/>
        <a:p>
          <a:endParaRPr lang="en-IN"/>
        </a:p>
      </dgm:t>
    </dgm:pt>
    <dgm:pt modelId="{A124EE12-755C-4BC6-925F-AFD87AC7CEED}" type="pres">
      <dgm:prSet presAssocID="{22742B22-46B8-4A4E-A9C7-7D4B8414AE4B}" presName="diagram" presStyleCnt="0">
        <dgm:presLayoutVars>
          <dgm:chPref val="1"/>
          <dgm:dir/>
          <dgm:animOne val="branch"/>
          <dgm:animLvl val="lvl"/>
          <dgm:resizeHandles/>
        </dgm:presLayoutVars>
      </dgm:prSet>
      <dgm:spPr/>
      <dgm:t>
        <a:bodyPr/>
        <a:lstStyle/>
        <a:p>
          <a:endParaRPr lang="en-US"/>
        </a:p>
      </dgm:t>
    </dgm:pt>
    <dgm:pt modelId="{5DFA73CE-AB63-40E3-8080-B97A76E7F310}" type="pres">
      <dgm:prSet presAssocID="{E4713ADE-57F0-481A-8DCE-87D1B828D7BE}" presName="root" presStyleCnt="0"/>
      <dgm:spPr/>
    </dgm:pt>
    <dgm:pt modelId="{5649CC71-55A4-4C92-A0DA-28B2FB968819}" type="pres">
      <dgm:prSet presAssocID="{E4713ADE-57F0-481A-8DCE-87D1B828D7BE}" presName="rootComposite" presStyleCnt="0"/>
      <dgm:spPr/>
    </dgm:pt>
    <dgm:pt modelId="{8D0A8ABF-5474-4BC6-851B-3458B65448C9}" type="pres">
      <dgm:prSet presAssocID="{E4713ADE-57F0-481A-8DCE-87D1B828D7BE}" presName="rootText" presStyleLbl="node1" presStyleIdx="0" presStyleCnt="2" custLinFactNeighborX="-12472" custLinFactNeighborY="-71296"/>
      <dgm:spPr/>
      <dgm:t>
        <a:bodyPr/>
        <a:lstStyle/>
        <a:p>
          <a:endParaRPr lang="en-US"/>
        </a:p>
      </dgm:t>
    </dgm:pt>
    <dgm:pt modelId="{5814FF49-7144-451F-A661-CE427329C724}" type="pres">
      <dgm:prSet presAssocID="{E4713ADE-57F0-481A-8DCE-87D1B828D7BE}" presName="rootConnector" presStyleLbl="node1" presStyleIdx="0" presStyleCnt="2"/>
      <dgm:spPr/>
      <dgm:t>
        <a:bodyPr/>
        <a:lstStyle/>
        <a:p>
          <a:endParaRPr lang="en-US"/>
        </a:p>
      </dgm:t>
    </dgm:pt>
    <dgm:pt modelId="{E6D4695D-DAAD-488C-8AF4-88E41032D49E}" type="pres">
      <dgm:prSet presAssocID="{E4713ADE-57F0-481A-8DCE-87D1B828D7BE}" presName="childShape" presStyleCnt="0"/>
      <dgm:spPr/>
    </dgm:pt>
    <dgm:pt modelId="{C53863AB-8DA3-4CE7-BAEF-B7F50EF70E9A}" type="pres">
      <dgm:prSet presAssocID="{9C27FC16-8A34-4E89-AB5B-84AD5F486981}" presName="Name13" presStyleLbl="parChTrans1D2" presStyleIdx="0" presStyleCnt="5"/>
      <dgm:spPr/>
      <dgm:t>
        <a:bodyPr/>
        <a:lstStyle/>
        <a:p>
          <a:endParaRPr lang="en-US"/>
        </a:p>
      </dgm:t>
    </dgm:pt>
    <dgm:pt modelId="{5B24B0FE-13DD-4BDB-BC2C-8EC820ECCAF6}" type="pres">
      <dgm:prSet presAssocID="{1784FD16-8F19-43C8-87F4-1C2AA6879DD0}" presName="childText" presStyleLbl="bgAcc1" presStyleIdx="0" presStyleCnt="5" custScaleY="70864">
        <dgm:presLayoutVars>
          <dgm:bulletEnabled val="1"/>
        </dgm:presLayoutVars>
      </dgm:prSet>
      <dgm:spPr/>
      <dgm:t>
        <a:bodyPr/>
        <a:lstStyle/>
        <a:p>
          <a:endParaRPr lang="en-US"/>
        </a:p>
      </dgm:t>
    </dgm:pt>
    <dgm:pt modelId="{BAFAC84D-D017-44D8-9B47-2D7874914ECA}" type="pres">
      <dgm:prSet presAssocID="{4B9B3CCD-2408-4CC0-B49E-86E479CEE723}" presName="Name13" presStyleLbl="parChTrans1D2" presStyleIdx="1" presStyleCnt="5"/>
      <dgm:spPr/>
      <dgm:t>
        <a:bodyPr/>
        <a:lstStyle/>
        <a:p>
          <a:endParaRPr lang="en-US"/>
        </a:p>
      </dgm:t>
    </dgm:pt>
    <dgm:pt modelId="{2C4E8871-1379-40E0-A2C6-4A0E4F6C5B5A}" type="pres">
      <dgm:prSet presAssocID="{19B2CE45-C0D3-40F1-996E-F4D0C6CE0F83}" presName="childText" presStyleLbl="bgAcc1" presStyleIdx="1" presStyleCnt="5" custScaleY="67902" custLinFactNeighborX="1339" custLinFactNeighborY="4481">
        <dgm:presLayoutVars>
          <dgm:bulletEnabled val="1"/>
        </dgm:presLayoutVars>
      </dgm:prSet>
      <dgm:spPr/>
      <dgm:t>
        <a:bodyPr/>
        <a:lstStyle/>
        <a:p>
          <a:endParaRPr lang="en-US"/>
        </a:p>
      </dgm:t>
    </dgm:pt>
    <dgm:pt modelId="{BE758D7A-8198-4633-B4CE-127A392F2894}" type="pres">
      <dgm:prSet presAssocID="{92E1881E-32EB-431F-9A71-538B2EB9E006}" presName="Name13" presStyleLbl="parChTrans1D2" presStyleIdx="2" presStyleCnt="5"/>
      <dgm:spPr/>
      <dgm:t>
        <a:bodyPr/>
        <a:lstStyle/>
        <a:p>
          <a:endParaRPr lang="en-US"/>
        </a:p>
      </dgm:t>
    </dgm:pt>
    <dgm:pt modelId="{EC885336-BA31-442A-ACA0-BADFC37984BF}" type="pres">
      <dgm:prSet presAssocID="{0EE51D89-1FFC-4D2B-A83B-B52583F937C1}" presName="childText" presStyleLbl="bgAcc1" presStyleIdx="2" presStyleCnt="5" custLinFactNeighborX="460" custLinFactNeighborY="1625">
        <dgm:presLayoutVars>
          <dgm:bulletEnabled val="1"/>
        </dgm:presLayoutVars>
      </dgm:prSet>
      <dgm:spPr/>
      <dgm:t>
        <a:bodyPr/>
        <a:lstStyle/>
        <a:p>
          <a:endParaRPr lang="en-US"/>
        </a:p>
      </dgm:t>
    </dgm:pt>
    <dgm:pt modelId="{2CC43253-8579-4B7A-A190-C67A2297B65D}" type="pres">
      <dgm:prSet presAssocID="{65E852F7-46FB-45CE-A786-070E2838D4BD}" presName="root" presStyleCnt="0"/>
      <dgm:spPr/>
    </dgm:pt>
    <dgm:pt modelId="{CE42A187-32B9-4D23-A6A0-F53B8A384219}" type="pres">
      <dgm:prSet presAssocID="{65E852F7-46FB-45CE-A786-070E2838D4BD}" presName="rootComposite" presStyleCnt="0"/>
      <dgm:spPr/>
    </dgm:pt>
    <dgm:pt modelId="{B3BA5855-42A0-4652-A488-DD3E906E0552}" type="pres">
      <dgm:prSet presAssocID="{65E852F7-46FB-45CE-A786-070E2838D4BD}" presName="rootText" presStyleLbl="node1" presStyleIdx="1" presStyleCnt="2"/>
      <dgm:spPr/>
      <dgm:t>
        <a:bodyPr/>
        <a:lstStyle/>
        <a:p>
          <a:endParaRPr lang="en-US"/>
        </a:p>
      </dgm:t>
    </dgm:pt>
    <dgm:pt modelId="{9EAD81D1-9692-4612-BABA-FF4885D20D55}" type="pres">
      <dgm:prSet presAssocID="{65E852F7-46FB-45CE-A786-070E2838D4BD}" presName="rootConnector" presStyleLbl="node1" presStyleIdx="1" presStyleCnt="2"/>
      <dgm:spPr/>
      <dgm:t>
        <a:bodyPr/>
        <a:lstStyle/>
        <a:p>
          <a:endParaRPr lang="en-US"/>
        </a:p>
      </dgm:t>
    </dgm:pt>
    <dgm:pt modelId="{A4680AA7-0BDF-4936-8C71-3E0810B98A12}" type="pres">
      <dgm:prSet presAssocID="{65E852F7-46FB-45CE-A786-070E2838D4BD}" presName="childShape" presStyleCnt="0"/>
      <dgm:spPr/>
    </dgm:pt>
    <dgm:pt modelId="{42388C85-1185-4C4C-96E0-D2DF1ADC6570}" type="pres">
      <dgm:prSet presAssocID="{CBD8A6E4-853E-4EB1-9B71-F37794715497}" presName="Name13" presStyleLbl="parChTrans1D2" presStyleIdx="3" presStyleCnt="5"/>
      <dgm:spPr/>
      <dgm:t>
        <a:bodyPr/>
        <a:lstStyle/>
        <a:p>
          <a:endParaRPr lang="en-US"/>
        </a:p>
      </dgm:t>
    </dgm:pt>
    <dgm:pt modelId="{2267C316-01D8-4D67-B34B-4CF78C0F41CA}" type="pres">
      <dgm:prSet presAssocID="{281C959B-0429-4A06-899B-6199C885EFB6}" presName="childText" presStyleLbl="bgAcc1" presStyleIdx="3" presStyleCnt="5">
        <dgm:presLayoutVars>
          <dgm:bulletEnabled val="1"/>
        </dgm:presLayoutVars>
      </dgm:prSet>
      <dgm:spPr/>
      <dgm:t>
        <a:bodyPr/>
        <a:lstStyle/>
        <a:p>
          <a:endParaRPr lang="en-US"/>
        </a:p>
      </dgm:t>
    </dgm:pt>
    <dgm:pt modelId="{E0C63177-7E88-4EEE-90F1-6BFF02B29A9B}" type="pres">
      <dgm:prSet presAssocID="{954737BA-531A-4243-9043-4FE05B180412}" presName="Name13" presStyleLbl="parChTrans1D2" presStyleIdx="4" presStyleCnt="5"/>
      <dgm:spPr/>
      <dgm:t>
        <a:bodyPr/>
        <a:lstStyle/>
        <a:p>
          <a:endParaRPr lang="en-US"/>
        </a:p>
      </dgm:t>
    </dgm:pt>
    <dgm:pt modelId="{FA185535-E3F0-423A-B180-3716E35D9D19}" type="pres">
      <dgm:prSet presAssocID="{1A676A84-F1B1-4695-AE4D-331C743947F4}" presName="childText" presStyleLbl="bgAcc1" presStyleIdx="4" presStyleCnt="5">
        <dgm:presLayoutVars>
          <dgm:bulletEnabled val="1"/>
        </dgm:presLayoutVars>
      </dgm:prSet>
      <dgm:spPr/>
      <dgm:t>
        <a:bodyPr/>
        <a:lstStyle/>
        <a:p>
          <a:endParaRPr lang="en-US"/>
        </a:p>
      </dgm:t>
    </dgm:pt>
  </dgm:ptLst>
  <dgm:cxnLst>
    <dgm:cxn modelId="{C10F4C7A-3EA8-42EA-AEE9-D3D55D6AF745}" type="presOf" srcId="{19B2CE45-C0D3-40F1-996E-F4D0C6CE0F83}" destId="{2C4E8871-1379-40E0-A2C6-4A0E4F6C5B5A}" srcOrd="0" destOrd="0" presId="urn:microsoft.com/office/officeart/2005/8/layout/hierarchy3"/>
    <dgm:cxn modelId="{6E5BD8A0-809B-4843-A090-BE7D77419D5A}" type="presOf" srcId="{65E852F7-46FB-45CE-A786-070E2838D4BD}" destId="{B3BA5855-42A0-4652-A488-DD3E906E0552}" srcOrd="0" destOrd="0" presId="urn:microsoft.com/office/officeart/2005/8/layout/hierarchy3"/>
    <dgm:cxn modelId="{6E3B03AB-798D-4CD9-A1FC-F1035869A7EA}" srcId="{22742B22-46B8-4A4E-A9C7-7D4B8414AE4B}" destId="{65E852F7-46FB-45CE-A786-070E2838D4BD}" srcOrd="1" destOrd="0" parTransId="{9450B0B4-900B-4BD5-A214-5FB64E9EC672}" sibTransId="{7521623D-DF6F-4318-A59C-3060F6CC480D}"/>
    <dgm:cxn modelId="{3DC4DE02-D25C-405F-8915-631267F36841}" srcId="{E4713ADE-57F0-481A-8DCE-87D1B828D7BE}" destId="{19B2CE45-C0D3-40F1-996E-F4D0C6CE0F83}" srcOrd="1" destOrd="0" parTransId="{4B9B3CCD-2408-4CC0-B49E-86E479CEE723}" sibTransId="{BC39816B-FBA4-46C9-ADD8-9289C7DA8999}"/>
    <dgm:cxn modelId="{A10200BF-67DD-4E37-811B-F2E9AD232C70}" srcId="{E4713ADE-57F0-481A-8DCE-87D1B828D7BE}" destId="{1784FD16-8F19-43C8-87F4-1C2AA6879DD0}" srcOrd="0" destOrd="0" parTransId="{9C27FC16-8A34-4E89-AB5B-84AD5F486981}" sibTransId="{DF6BFD91-D3BD-4DCA-AF8A-79F6FF2E9894}"/>
    <dgm:cxn modelId="{77E30964-D61A-4ADB-9378-ABF10AED258C}" type="presOf" srcId="{92E1881E-32EB-431F-9A71-538B2EB9E006}" destId="{BE758D7A-8198-4633-B4CE-127A392F2894}" srcOrd="0" destOrd="0" presId="urn:microsoft.com/office/officeart/2005/8/layout/hierarchy3"/>
    <dgm:cxn modelId="{215560AD-BAEF-4688-AC8D-A9CC3E8A9256}" type="presOf" srcId="{0EE51D89-1FFC-4D2B-A83B-B52583F937C1}" destId="{EC885336-BA31-442A-ACA0-BADFC37984BF}" srcOrd="0" destOrd="0" presId="urn:microsoft.com/office/officeart/2005/8/layout/hierarchy3"/>
    <dgm:cxn modelId="{642BF3F9-ABD3-44D0-8999-126111EC5B35}" type="presOf" srcId="{E4713ADE-57F0-481A-8DCE-87D1B828D7BE}" destId="{5814FF49-7144-451F-A661-CE427329C724}" srcOrd="1" destOrd="0" presId="urn:microsoft.com/office/officeart/2005/8/layout/hierarchy3"/>
    <dgm:cxn modelId="{0DF175F7-55A4-411F-8EA7-065F2B2A1379}" type="presOf" srcId="{281C959B-0429-4A06-899B-6199C885EFB6}" destId="{2267C316-01D8-4D67-B34B-4CF78C0F41CA}" srcOrd="0" destOrd="0" presId="urn:microsoft.com/office/officeart/2005/8/layout/hierarchy3"/>
    <dgm:cxn modelId="{7D19CF9D-5EE7-469B-962D-64B96F665D16}" type="presOf" srcId="{9C27FC16-8A34-4E89-AB5B-84AD5F486981}" destId="{C53863AB-8DA3-4CE7-BAEF-B7F50EF70E9A}" srcOrd="0" destOrd="0" presId="urn:microsoft.com/office/officeart/2005/8/layout/hierarchy3"/>
    <dgm:cxn modelId="{D00BCB2B-F13D-42EA-9B4B-75B6A414CF51}" srcId="{65E852F7-46FB-45CE-A786-070E2838D4BD}" destId="{1A676A84-F1B1-4695-AE4D-331C743947F4}" srcOrd="1" destOrd="0" parTransId="{954737BA-531A-4243-9043-4FE05B180412}" sibTransId="{D6397CAB-8D9B-42C3-9B3D-012C54139EE1}"/>
    <dgm:cxn modelId="{18236092-2950-4B1B-9169-B0D41C47B4B7}" srcId="{22742B22-46B8-4A4E-A9C7-7D4B8414AE4B}" destId="{E4713ADE-57F0-481A-8DCE-87D1B828D7BE}" srcOrd="0" destOrd="0" parTransId="{00683BB7-1972-4444-AAC1-A721348C1C56}" sibTransId="{E805AA57-4EB8-442D-8C05-65BA9708A8F6}"/>
    <dgm:cxn modelId="{29B865D3-9EC7-4628-B18D-6685A466FD78}" type="presOf" srcId="{22742B22-46B8-4A4E-A9C7-7D4B8414AE4B}" destId="{A124EE12-755C-4BC6-925F-AFD87AC7CEED}" srcOrd="0" destOrd="0" presId="urn:microsoft.com/office/officeart/2005/8/layout/hierarchy3"/>
    <dgm:cxn modelId="{A1D84FE9-7EDC-40A9-A09D-D5173EE21722}" type="presOf" srcId="{CBD8A6E4-853E-4EB1-9B71-F37794715497}" destId="{42388C85-1185-4C4C-96E0-D2DF1ADC6570}" srcOrd="0" destOrd="0" presId="urn:microsoft.com/office/officeart/2005/8/layout/hierarchy3"/>
    <dgm:cxn modelId="{042C6BA8-7DF8-49EB-B0FC-BA40A86632DB}" type="presOf" srcId="{4B9B3CCD-2408-4CC0-B49E-86E479CEE723}" destId="{BAFAC84D-D017-44D8-9B47-2D7874914ECA}" srcOrd="0" destOrd="0" presId="urn:microsoft.com/office/officeart/2005/8/layout/hierarchy3"/>
    <dgm:cxn modelId="{16480323-F97E-4D56-AD3F-38C92BF75ABB}" type="presOf" srcId="{1A676A84-F1B1-4695-AE4D-331C743947F4}" destId="{FA185535-E3F0-423A-B180-3716E35D9D19}" srcOrd="0" destOrd="0" presId="urn:microsoft.com/office/officeart/2005/8/layout/hierarchy3"/>
    <dgm:cxn modelId="{9CBE3B42-27E4-4A2F-91AB-71001D34EA32}" srcId="{E4713ADE-57F0-481A-8DCE-87D1B828D7BE}" destId="{0EE51D89-1FFC-4D2B-A83B-B52583F937C1}" srcOrd="2" destOrd="0" parTransId="{92E1881E-32EB-431F-9A71-538B2EB9E006}" sibTransId="{85AB570E-4FD6-46DF-B755-6168F4453B39}"/>
    <dgm:cxn modelId="{7ABE3976-AB90-418D-B0A7-2E849D6955A2}" srcId="{65E852F7-46FB-45CE-A786-070E2838D4BD}" destId="{281C959B-0429-4A06-899B-6199C885EFB6}" srcOrd="0" destOrd="0" parTransId="{CBD8A6E4-853E-4EB1-9B71-F37794715497}" sibTransId="{98FE4C64-943B-4EC0-9AFD-E685048B37AF}"/>
    <dgm:cxn modelId="{1A19F5E5-D068-4F4C-9D3F-E7F4CFF9069E}" type="presOf" srcId="{E4713ADE-57F0-481A-8DCE-87D1B828D7BE}" destId="{8D0A8ABF-5474-4BC6-851B-3458B65448C9}" srcOrd="0" destOrd="0" presId="urn:microsoft.com/office/officeart/2005/8/layout/hierarchy3"/>
    <dgm:cxn modelId="{40902507-BCCB-4AE6-8E87-8F0E35794A2D}" type="presOf" srcId="{65E852F7-46FB-45CE-A786-070E2838D4BD}" destId="{9EAD81D1-9692-4612-BABA-FF4885D20D55}" srcOrd="1" destOrd="0" presId="urn:microsoft.com/office/officeart/2005/8/layout/hierarchy3"/>
    <dgm:cxn modelId="{C78A6800-C80E-467C-8540-66FD6FCBA87D}" type="presOf" srcId="{954737BA-531A-4243-9043-4FE05B180412}" destId="{E0C63177-7E88-4EEE-90F1-6BFF02B29A9B}" srcOrd="0" destOrd="0" presId="urn:microsoft.com/office/officeart/2005/8/layout/hierarchy3"/>
    <dgm:cxn modelId="{9C980549-628E-4002-A424-B3021DD18B1A}" type="presOf" srcId="{1784FD16-8F19-43C8-87F4-1C2AA6879DD0}" destId="{5B24B0FE-13DD-4BDB-BC2C-8EC820ECCAF6}" srcOrd="0" destOrd="0" presId="urn:microsoft.com/office/officeart/2005/8/layout/hierarchy3"/>
    <dgm:cxn modelId="{1552B1A3-F3E5-4809-BE79-1E302EA18061}" type="presParOf" srcId="{A124EE12-755C-4BC6-925F-AFD87AC7CEED}" destId="{5DFA73CE-AB63-40E3-8080-B97A76E7F310}" srcOrd="0" destOrd="0" presId="urn:microsoft.com/office/officeart/2005/8/layout/hierarchy3"/>
    <dgm:cxn modelId="{5D320EDE-E2E9-4B1B-AA5F-0C263397C69D}" type="presParOf" srcId="{5DFA73CE-AB63-40E3-8080-B97A76E7F310}" destId="{5649CC71-55A4-4C92-A0DA-28B2FB968819}" srcOrd="0" destOrd="0" presId="urn:microsoft.com/office/officeart/2005/8/layout/hierarchy3"/>
    <dgm:cxn modelId="{AF8419AD-A26B-4306-A8D8-69AB04090A0E}" type="presParOf" srcId="{5649CC71-55A4-4C92-A0DA-28B2FB968819}" destId="{8D0A8ABF-5474-4BC6-851B-3458B65448C9}" srcOrd="0" destOrd="0" presId="urn:microsoft.com/office/officeart/2005/8/layout/hierarchy3"/>
    <dgm:cxn modelId="{201CD695-0C23-4BAC-9AB2-C359D7D66405}" type="presParOf" srcId="{5649CC71-55A4-4C92-A0DA-28B2FB968819}" destId="{5814FF49-7144-451F-A661-CE427329C724}" srcOrd="1" destOrd="0" presId="urn:microsoft.com/office/officeart/2005/8/layout/hierarchy3"/>
    <dgm:cxn modelId="{D10C15F5-0388-47C2-A88C-AC7EDD0F77C9}" type="presParOf" srcId="{5DFA73CE-AB63-40E3-8080-B97A76E7F310}" destId="{E6D4695D-DAAD-488C-8AF4-88E41032D49E}" srcOrd="1" destOrd="0" presId="urn:microsoft.com/office/officeart/2005/8/layout/hierarchy3"/>
    <dgm:cxn modelId="{A37F1841-7128-445D-BFC3-20327CA3DD4B}" type="presParOf" srcId="{E6D4695D-DAAD-488C-8AF4-88E41032D49E}" destId="{C53863AB-8DA3-4CE7-BAEF-B7F50EF70E9A}" srcOrd="0" destOrd="0" presId="urn:microsoft.com/office/officeart/2005/8/layout/hierarchy3"/>
    <dgm:cxn modelId="{545E3DBF-A758-44D4-AFA6-3174C2A288EF}" type="presParOf" srcId="{E6D4695D-DAAD-488C-8AF4-88E41032D49E}" destId="{5B24B0FE-13DD-4BDB-BC2C-8EC820ECCAF6}" srcOrd="1" destOrd="0" presId="urn:microsoft.com/office/officeart/2005/8/layout/hierarchy3"/>
    <dgm:cxn modelId="{ED7B6253-A0AC-443A-BBDC-2327FD9AA32A}" type="presParOf" srcId="{E6D4695D-DAAD-488C-8AF4-88E41032D49E}" destId="{BAFAC84D-D017-44D8-9B47-2D7874914ECA}" srcOrd="2" destOrd="0" presId="urn:microsoft.com/office/officeart/2005/8/layout/hierarchy3"/>
    <dgm:cxn modelId="{60FC9B6E-93CA-4884-B34C-02E8F296DE94}" type="presParOf" srcId="{E6D4695D-DAAD-488C-8AF4-88E41032D49E}" destId="{2C4E8871-1379-40E0-A2C6-4A0E4F6C5B5A}" srcOrd="3" destOrd="0" presId="urn:microsoft.com/office/officeart/2005/8/layout/hierarchy3"/>
    <dgm:cxn modelId="{835164EE-1CA4-47A2-84FC-3B4E6328844B}" type="presParOf" srcId="{E6D4695D-DAAD-488C-8AF4-88E41032D49E}" destId="{BE758D7A-8198-4633-B4CE-127A392F2894}" srcOrd="4" destOrd="0" presId="urn:microsoft.com/office/officeart/2005/8/layout/hierarchy3"/>
    <dgm:cxn modelId="{ADA75457-35A4-43C0-B91D-69600819D8CD}" type="presParOf" srcId="{E6D4695D-DAAD-488C-8AF4-88E41032D49E}" destId="{EC885336-BA31-442A-ACA0-BADFC37984BF}" srcOrd="5" destOrd="0" presId="urn:microsoft.com/office/officeart/2005/8/layout/hierarchy3"/>
    <dgm:cxn modelId="{9B7D0BB5-ADA7-4EF0-99A9-C294C9C8063A}" type="presParOf" srcId="{A124EE12-755C-4BC6-925F-AFD87AC7CEED}" destId="{2CC43253-8579-4B7A-A190-C67A2297B65D}" srcOrd="1" destOrd="0" presId="urn:microsoft.com/office/officeart/2005/8/layout/hierarchy3"/>
    <dgm:cxn modelId="{7C7EE8CD-31B4-4AAA-AC42-4B2B0B3743F2}" type="presParOf" srcId="{2CC43253-8579-4B7A-A190-C67A2297B65D}" destId="{CE42A187-32B9-4D23-A6A0-F53B8A384219}" srcOrd="0" destOrd="0" presId="urn:microsoft.com/office/officeart/2005/8/layout/hierarchy3"/>
    <dgm:cxn modelId="{069A84FC-9FB0-4AE8-AA5D-DC3D63ABFB98}" type="presParOf" srcId="{CE42A187-32B9-4D23-A6A0-F53B8A384219}" destId="{B3BA5855-42A0-4652-A488-DD3E906E0552}" srcOrd="0" destOrd="0" presId="urn:microsoft.com/office/officeart/2005/8/layout/hierarchy3"/>
    <dgm:cxn modelId="{4DD6E068-433A-4DDB-919D-4D721965BC44}" type="presParOf" srcId="{CE42A187-32B9-4D23-A6A0-F53B8A384219}" destId="{9EAD81D1-9692-4612-BABA-FF4885D20D55}" srcOrd="1" destOrd="0" presId="urn:microsoft.com/office/officeart/2005/8/layout/hierarchy3"/>
    <dgm:cxn modelId="{F8C3F4EC-869E-4015-80BA-F737A3F9AF67}" type="presParOf" srcId="{2CC43253-8579-4B7A-A190-C67A2297B65D}" destId="{A4680AA7-0BDF-4936-8C71-3E0810B98A12}" srcOrd="1" destOrd="0" presId="urn:microsoft.com/office/officeart/2005/8/layout/hierarchy3"/>
    <dgm:cxn modelId="{B9820947-1554-4339-A115-FD40899AFC96}" type="presParOf" srcId="{A4680AA7-0BDF-4936-8C71-3E0810B98A12}" destId="{42388C85-1185-4C4C-96E0-D2DF1ADC6570}" srcOrd="0" destOrd="0" presId="urn:microsoft.com/office/officeart/2005/8/layout/hierarchy3"/>
    <dgm:cxn modelId="{0E7AE103-C95A-431A-81B0-98414B0E1EE5}" type="presParOf" srcId="{A4680AA7-0BDF-4936-8C71-3E0810B98A12}" destId="{2267C316-01D8-4D67-B34B-4CF78C0F41CA}" srcOrd="1" destOrd="0" presId="urn:microsoft.com/office/officeart/2005/8/layout/hierarchy3"/>
    <dgm:cxn modelId="{CD2CDED2-8A8D-4D33-8004-4D5C5976BE3B}" type="presParOf" srcId="{A4680AA7-0BDF-4936-8C71-3E0810B98A12}" destId="{E0C63177-7E88-4EEE-90F1-6BFF02B29A9B}" srcOrd="2" destOrd="0" presId="urn:microsoft.com/office/officeart/2005/8/layout/hierarchy3"/>
    <dgm:cxn modelId="{21082C8B-031C-4519-B4EA-17F720DA6B2F}" type="presParOf" srcId="{A4680AA7-0BDF-4936-8C71-3E0810B98A12}" destId="{FA185535-E3F0-423A-B180-3716E35D9D19}" srcOrd="3" destOrd="0" presId="urn:microsoft.com/office/officeart/2005/8/layout/hierarchy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A8ABF-5474-4BC6-851B-3458B65448C9}">
      <dsp:nvSpPr>
        <dsp:cNvPr id="0" name=""/>
        <dsp:cNvSpPr/>
      </dsp:nvSpPr>
      <dsp:spPr>
        <a:xfrm>
          <a:off x="0" y="0"/>
          <a:ext cx="2708671" cy="1354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Nyala" pitchFamily="2" charset="0"/>
            </a:rPr>
            <a:t>Indirect method</a:t>
          </a:r>
          <a:endParaRPr lang="en-IN" sz="2800" b="1" kern="1200" dirty="0">
            <a:latin typeface="Nyala" pitchFamily="2" charset="0"/>
          </a:endParaRPr>
        </a:p>
      </dsp:txBody>
      <dsp:txXfrm>
        <a:off x="39667" y="39667"/>
        <a:ext cx="2629337" cy="1275001"/>
      </dsp:txXfrm>
    </dsp:sp>
    <dsp:sp modelId="{C53863AB-8DA3-4CE7-BAEF-B7F50EF70E9A}">
      <dsp:nvSpPr>
        <dsp:cNvPr id="0" name=""/>
        <dsp:cNvSpPr/>
      </dsp:nvSpPr>
      <dsp:spPr>
        <a:xfrm>
          <a:off x="270867" y="1354335"/>
          <a:ext cx="271611" cy="838362"/>
        </a:xfrm>
        <a:custGeom>
          <a:avLst/>
          <a:gdLst/>
          <a:ahLst/>
          <a:cxnLst/>
          <a:rect l="0" t="0" r="0" b="0"/>
          <a:pathLst>
            <a:path>
              <a:moveTo>
                <a:pt x="0" y="0"/>
              </a:moveTo>
              <a:lnTo>
                <a:pt x="0" y="838362"/>
              </a:lnTo>
              <a:lnTo>
                <a:pt x="271611" y="83836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4B0FE-13DD-4BDB-BC2C-8EC820ECCAF6}">
      <dsp:nvSpPr>
        <dsp:cNvPr id="0" name=""/>
        <dsp:cNvSpPr/>
      </dsp:nvSpPr>
      <dsp:spPr>
        <a:xfrm>
          <a:off x="542478" y="1712830"/>
          <a:ext cx="2166937" cy="959736"/>
        </a:xfrm>
        <a:prstGeom prst="roundRect">
          <a:avLst>
            <a:gd name="adj" fmla="val 10000"/>
          </a:avLst>
        </a:prstGeom>
        <a:solidFill>
          <a:schemeClr val="lt1">
            <a:alpha val="90000"/>
            <a:hueOff val="0"/>
            <a:satOff val="0"/>
            <a:lumOff val="0"/>
            <a:alphaOff val="0"/>
          </a:schemeClr>
        </a:solidFill>
        <a:ln w="5715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00B050"/>
              </a:solidFill>
              <a:latin typeface="Nyala" pitchFamily="2" charset="0"/>
            </a:rPr>
            <a:t>Hydrodensito-metry</a:t>
          </a:r>
          <a:endParaRPr lang="en-IN" sz="2400" b="1" kern="1200" dirty="0">
            <a:solidFill>
              <a:srgbClr val="00B050"/>
            </a:solidFill>
            <a:latin typeface="Nyala" pitchFamily="2" charset="0"/>
          </a:endParaRPr>
        </a:p>
      </dsp:txBody>
      <dsp:txXfrm>
        <a:off x="570588" y="1740940"/>
        <a:ext cx="2110717" cy="903516"/>
      </dsp:txXfrm>
    </dsp:sp>
    <dsp:sp modelId="{BAFAC84D-D017-44D8-9B47-2D7874914ECA}">
      <dsp:nvSpPr>
        <dsp:cNvPr id="0" name=""/>
        <dsp:cNvSpPr/>
      </dsp:nvSpPr>
      <dsp:spPr>
        <a:xfrm>
          <a:off x="270867" y="1354335"/>
          <a:ext cx="300626" cy="2177313"/>
        </a:xfrm>
        <a:custGeom>
          <a:avLst/>
          <a:gdLst/>
          <a:ahLst/>
          <a:cxnLst/>
          <a:rect l="0" t="0" r="0" b="0"/>
          <a:pathLst>
            <a:path>
              <a:moveTo>
                <a:pt x="0" y="0"/>
              </a:moveTo>
              <a:lnTo>
                <a:pt x="0" y="2177313"/>
              </a:lnTo>
              <a:lnTo>
                <a:pt x="300626" y="217731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4E8871-1379-40E0-A2C6-4A0E4F6C5B5A}">
      <dsp:nvSpPr>
        <dsp:cNvPr id="0" name=""/>
        <dsp:cNvSpPr/>
      </dsp:nvSpPr>
      <dsp:spPr>
        <a:xfrm>
          <a:off x="571493" y="3071838"/>
          <a:ext cx="2166937" cy="919621"/>
        </a:xfrm>
        <a:prstGeom prst="roundRect">
          <a:avLst>
            <a:gd name="adj" fmla="val 10000"/>
          </a:avLst>
        </a:prstGeom>
        <a:solidFill>
          <a:schemeClr val="lt1">
            <a:alpha val="90000"/>
            <a:hueOff val="0"/>
            <a:satOff val="0"/>
            <a:lumOff val="0"/>
            <a:alphaOff val="0"/>
          </a:schemeClr>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00B050"/>
              </a:solidFill>
              <a:latin typeface="Nyala" pitchFamily="2" charset="0"/>
            </a:rPr>
            <a:t>Plythesmography</a:t>
          </a:r>
          <a:r>
            <a:rPr lang="en-US" sz="2400" b="1" kern="1200" dirty="0">
              <a:solidFill>
                <a:srgbClr val="00B050"/>
              </a:solidFill>
              <a:latin typeface="Nyala" pitchFamily="2" charset="0"/>
            </a:rPr>
            <a:t> </a:t>
          </a:r>
          <a:endParaRPr lang="en-IN" sz="2400" b="1" kern="1200" dirty="0">
            <a:solidFill>
              <a:srgbClr val="00B050"/>
            </a:solidFill>
            <a:latin typeface="Nyala" pitchFamily="2" charset="0"/>
          </a:endParaRPr>
        </a:p>
      </dsp:txBody>
      <dsp:txXfrm>
        <a:off x="598428" y="3098773"/>
        <a:ext cx="2113067" cy="865751"/>
      </dsp:txXfrm>
    </dsp:sp>
    <dsp:sp modelId="{BE758D7A-8198-4633-B4CE-127A392F2894}">
      <dsp:nvSpPr>
        <dsp:cNvPr id="0" name=""/>
        <dsp:cNvSpPr/>
      </dsp:nvSpPr>
      <dsp:spPr>
        <a:xfrm>
          <a:off x="270867" y="1354335"/>
          <a:ext cx="281579" cy="3612098"/>
        </a:xfrm>
        <a:custGeom>
          <a:avLst/>
          <a:gdLst/>
          <a:ahLst/>
          <a:cxnLst/>
          <a:rect l="0" t="0" r="0" b="0"/>
          <a:pathLst>
            <a:path>
              <a:moveTo>
                <a:pt x="0" y="0"/>
              </a:moveTo>
              <a:lnTo>
                <a:pt x="0" y="3612098"/>
              </a:lnTo>
              <a:lnTo>
                <a:pt x="281579" y="3612098"/>
              </a:lnTo>
            </a:path>
          </a:pathLst>
        </a:custGeom>
        <a:noFill/>
        <a:ln w="5715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C885336-BA31-442A-ACA0-BADFC37984BF}">
      <dsp:nvSpPr>
        <dsp:cNvPr id="0" name=""/>
        <dsp:cNvSpPr/>
      </dsp:nvSpPr>
      <dsp:spPr>
        <a:xfrm>
          <a:off x="552446" y="4289266"/>
          <a:ext cx="2166937" cy="1354335"/>
        </a:xfrm>
        <a:prstGeom prst="roundRect">
          <a:avLst>
            <a:gd name="adj" fmla="val 10000"/>
          </a:avLst>
        </a:prstGeom>
        <a:solidFill>
          <a:schemeClr val="lt1">
            <a:alpha val="90000"/>
            <a:hueOff val="0"/>
            <a:satOff val="0"/>
            <a:lumOff val="0"/>
            <a:alphaOff val="0"/>
          </a:schemeClr>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B050"/>
              </a:solidFill>
              <a:latin typeface="Nyala" pitchFamily="2" charset="0"/>
            </a:rPr>
            <a:t>MRI ,CT scans</a:t>
          </a:r>
        </a:p>
        <a:p>
          <a:pPr marL="0" lvl="0" indent="0" algn="ctr" defTabSz="1066800">
            <a:lnSpc>
              <a:spcPct val="90000"/>
            </a:lnSpc>
            <a:spcBef>
              <a:spcPct val="0"/>
            </a:spcBef>
            <a:spcAft>
              <a:spcPct val="35000"/>
            </a:spcAft>
            <a:buNone/>
          </a:pPr>
          <a:r>
            <a:rPr lang="en-US" sz="2400" b="1" kern="1200" dirty="0">
              <a:solidFill>
                <a:srgbClr val="00B050"/>
              </a:solidFill>
              <a:latin typeface="Nyala" pitchFamily="2" charset="0"/>
            </a:rPr>
            <a:t>DEXA</a:t>
          </a:r>
        </a:p>
      </dsp:txBody>
      <dsp:txXfrm>
        <a:off x="592113" y="4328933"/>
        <a:ext cx="2087603" cy="1275001"/>
      </dsp:txXfrm>
    </dsp:sp>
    <dsp:sp modelId="{B3BA5855-42A0-4652-A488-DD3E906E0552}">
      <dsp:nvSpPr>
        <dsp:cNvPr id="0" name=""/>
        <dsp:cNvSpPr/>
      </dsp:nvSpPr>
      <dsp:spPr>
        <a:xfrm>
          <a:off x="3386583" y="19910"/>
          <a:ext cx="2708671" cy="1354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Nyala" pitchFamily="2" charset="0"/>
            </a:rPr>
            <a:t>Doubly indirect</a:t>
          </a:r>
          <a:endParaRPr lang="en-IN" sz="2800" b="1" kern="1200" dirty="0">
            <a:latin typeface="Nyala" pitchFamily="2" charset="0"/>
          </a:endParaRPr>
        </a:p>
      </dsp:txBody>
      <dsp:txXfrm>
        <a:off x="3426250" y="59577"/>
        <a:ext cx="2629337" cy="1275001"/>
      </dsp:txXfrm>
    </dsp:sp>
    <dsp:sp modelId="{42388C85-1185-4C4C-96E0-D2DF1ADC6570}">
      <dsp:nvSpPr>
        <dsp:cNvPr id="0" name=""/>
        <dsp:cNvSpPr/>
      </dsp:nvSpPr>
      <dsp:spPr>
        <a:xfrm>
          <a:off x="3657451" y="1374246"/>
          <a:ext cx="270867" cy="1015751"/>
        </a:xfrm>
        <a:custGeom>
          <a:avLst/>
          <a:gdLst/>
          <a:ahLst/>
          <a:cxnLst/>
          <a:rect l="0" t="0" r="0" b="0"/>
          <a:pathLst>
            <a:path>
              <a:moveTo>
                <a:pt x="0" y="0"/>
              </a:moveTo>
              <a:lnTo>
                <a:pt x="0" y="1015751"/>
              </a:lnTo>
              <a:lnTo>
                <a:pt x="270867" y="101575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67C316-01D8-4D67-B34B-4CF78C0F41CA}">
      <dsp:nvSpPr>
        <dsp:cNvPr id="0" name=""/>
        <dsp:cNvSpPr/>
      </dsp:nvSpPr>
      <dsp:spPr>
        <a:xfrm>
          <a:off x="3928318" y="1712830"/>
          <a:ext cx="2166937" cy="1354335"/>
        </a:xfrm>
        <a:prstGeom prst="roundRect">
          <a:avLst>
            <a:gd name="adj" fmla="val 10000"/>
          </a:avLst>
        </a:prstGeom>
        <a:solidFill>
          <a:schemeClr val="lt1">
            <a:alpha val="90000"/>
            <a:hueOff val="0"/>
            <a:satOff val="0"/>
            <a:lumOff val="0"/>
            <a:alphaOff val="0"/>
          </a:schemeClr>
        </a:solidFill>
        <a:ln w="5715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00B050"/>
              </a:solidFill>
              <a:latin typeface="Nyala" pitchFamily="2" charset="0"/>
            </a:rPr>
            <a:t>Skinfold</a:t>
          </a:r>
          <a:r>
            <a:rPr lang="en-US" sz="2400" b="1" kern="1200" dirty="0">
              <a:solidFill>
                <a:srgbClr val="00B050"/>
              </a:solidFill>
              <a:latin typeface="Nyala" pitchFamily="2" charset="0"/>
            </a:rPr>
            <a:t> analysis</a:t>
          </a:r>
          <a:endParaRPr lang="en-IN" sz="2400" b="1" kern="1200" dirty="0">
            <a:solidFill>
              <a:srgbClr val="00B050"/>
            </a:solidFill>
            <a:latin typeface="Nyala" pitchFamily="2" charset="0"/>
          </a:endParaRPr>
        </a:p>
      </dsp:txBody>
      <dsp:txXfrm>
        <a:off x="3967985" y="1752497"/>
        <a:ext cx="2087603" cy="1275001"/>
      </dsp:txXfrm>
    </dsp:sp>
    <dsp:sp modelId="{E0C63177-7E88-4EEE-90F1-6BFF02B29A9B}">
      <dsp:nvSpPr>
        <dsp:cNvPr id="0" name=""/>
        <dsp:cNvSpPr/>
      </dsp:nvSpPr>
      <dsp:spPr>
        <a:xfrm>
          <a:off x="3657451" y="1374246"/>
          <a:ext cx="270867" cy="2708671"/>
        </a:xfrm>
        <a:custGeom>
          <a:avLst/>
          <a:gdLst/>
          <a:ahLst/>
          <a:cxnLst/>
          <a:rect l="0" t="0" r="0" b="0"/>
          <a:pathLst>
            <a:path>
              <a:moveTo>
                <a:pt x="0" y="0"/>
              </a:moveTo>
              <a:lnTo>
                <a:pt x="0" y="2708671"/>
              </a:lnTo>
              <a:lnTo>
                <a:pt x="270867" y="2708671"/>
              </a:lnTo>
            </a:path>
          </a:pathLst>
        </a:custGeom>
        <a:noFill/>
        <a:ln w="5715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A185535-E3F0-423A-B180-3716E35D9D19}">
      <dsp:nvSpPr>
        <dsp:cNvPr id="0" name=""/>
        <dsp:cNvSpPr/>
      </dsp:nvSpPr>
      <dsp:spPr>
        <a:xfrm>
          <a:off x="3928318" y="3405750"/>
          <a:ext cx="2166937" cy="1354335"/>
        </a:xfrm>
        <a:prstGeom prst="roundRect">
          <a:avLst>
            <a:gd name="adj" fmla="val 10000"/>
          </a:avLst>
        </a:prstGeom>
        <a:solidFill>
          <a:schemeClr val="lt1">
            <a:alpha val="90000"/>
            <a:hueOff val="0"/>
            <a:satOff val="0"/>
            <a:lumOff val="0"/>
            <a:alphaOff val="0"/>
          </a:schemeClr>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B050"/>
              </a:solidFill>
              <a:latin typeface="Nyala" pitchFamily="2" charset="0"/>
            </a:rPr>
            <a:t>Bioelectrical impedance method</a:t>
          </a:r>
          <a:endParaRPr lang="en-IN" sz="2400" b="1" kern="1200" dirty="0">
            <a:solidFill>
              <a:srgbClr val="00B050"/>
            </a:solidFill>
            <a:latin typeface="Nyala" pitchFamily="2" charset="0"/>
          </a:endParaRPr>
        </a:p>
      </dsp:txBody>
      <dsp:txXfrm>
        <a:off x="3967985" y="3445417"/>
        <a:ext cx="2087603" cy="12750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DCEA15-AC61-44CC-8DC9-EE9541EFC4D7}" type="datetimeFigureOut">
              <a:rPr lang="en-US" smtClean="0"/>
              <a:pPr/>
              <a:t>6/18/2024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A79FB0-F2CB-4F31-88CD-2286B6E89E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E6E1BE-4F0A-49BE-B730-DB63554AB2E3}"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Assessment of Fitness and Health </a:t>
            </a:r>
          </a:p>
        </p:txBody>
      </p:sp>
      <p:sp>
        <p:nvSpPr>
          <p:cNvPr id="6" name="Slide Number Placeholder 5"/>
          <p:cNvSpPr>
            <a:spLocks noGrp="1"/>
          </p:cNvSpPr>
          <p:nvPr>
            <p:ph type="sldNum" sz="quarter" idx="12"/>
          </p:nvPr>
        </p:nvSpPr>
        <p:spPr/>
        <p:txBody>
          <a:bodyPr/>
          <a:lstStyle/>
          <a:p>
            <a:fld id="{A8E77EC8-E09B-4F4C-B5AB-0121D711DF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3F317F-3979-4D66-8508-9206E0F61036}"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Assessment of Fitness and Health </a:t>
            </a:r>
          </a:p>
        </p:txBody>
      </p:sp>
      <p:sp>
        <p:nvSpPr>
          <p:cNvPr id="6" name="Slide Number Placeholder 5"/>
          <p:cNvSpPr>
            <a:spLocks noGrp="1"/>
          </p:cNvSpPr>
          <p:nvPr>
            <p:ph type="sldNum" sz="quarter" idx="12"/>
          </p:nvPr>
        </p:nvSpPr>
        <p:spPr/>
        <p:txBody>
          <a:bodyPr/>
          <a:lstStyle/>
          <a:p>
            <a:fld id="{A8E77EC8-E09B-4F4C-B5AB-0121D711DF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AACE8F-E015-4D82-99E2-CFE847DB7BC3}"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Assessment of Fitness and Health </a:t>
            </a:r>
          </a:p>
        </p:txBody>
      </p:sp>
      <p:sp>
        <p:nvSpPr>
          <p:cNvPr id="6" name="Slide Number Placeholder 5"/>
          <p:cNvSpPr>
            <a:spLocks noGrp="1"/>
          </p:cNvSpPr>
          <p:nvPr>
            <p:ph type="sldNum" sz="quarter" idx="12"/>
          </p:nvPr>
        </p:nvSpPr>
        <p:spPr/>
        <p:txBody>
          <a:bodyPr/>
          <a:lstStyle/>
          <a:p>
            <a:fld id="{A8E77EC8-E09B-4F4C-B5AB-0121D711DF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7724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9D35821-D2F8-4994-8FA5-2F54743277B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772400" cy="1143000"/>
          </a:xfrm>
        </p:spPr>
        <p:txBody>
          <a:bodyPr/>
          <a:lstStyle/>
          <a:p>
            <a:r>
              <a:rPr lang="en-US"/>
              <a:t>Click to edit Master title style</a:t>
            </a:r>
            <a:endParaRPr lang="en-IN"/>
          </a:p>
        </p:txBody>
      </p:sp>
      <p:sp>
        <p:nvSpPr>
          <p:cNvPr id="3" name="Table Placeholder 2"/>
          <p:cNvSpPr>
            <a:spLocks noGrp="1"/>
          </p:cNvSpPr>
          <p:nvPr>
            <p:ph type="tbl" idx="1"/>
          </p:nvPr>
        </p:nvSpPr>
        <p:spPr>
          <a:xfrm>
            <a:off x="685800" y="1981200"/>
            <a:ext cx="7772400" cy="4114800"/>
          </a:xfrm>
        </p:spPr>
        <p:txBody>
          <a:bodyPr/>
          <a:lstStyle/>
          <a:p>
            <a:endParaRPr lang="en-IN"/>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6714F8E0-00ED-43AE-9328-6247FA4BCD9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B7392A0-DDD8-4903-94EC-D58C8C151AF0}" type="datetime1">
              <a:rPr lang="en-US" smtClean="0">
                <a:solidFill>
                  <a:srgbClr val="04617B"/>
                </a:solidFill>
              </a:rPr>
              <a:pPr/>
              <a:t>6/18/2024</a:t>
            </a:fld>
            <a:endParaRPr lang="en-IN">
              <a:solidFill>
                <a:srgbClr val="04617B"/>
              </a:solidFill>
            </a:endParaRPr>
          </a:p>
        </p:txBody>
      </p:sp>
      <p:sp>
        <p:nvSpPr>
          <p:cNvPr id="17" name="Footer Placeholder 16"/>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AF68474-BD3B-4D74-91DD-90D9CFE9D7DB}" type="slidenum">
              <a:rPr lang="en-IN" smtClean="0"/>
              <a:pPr/>
              <a:t>‹#›</a:t>
            </a:fld>
            <a:endParaRPr lang="en-IN"/>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8FA1922-A1DC-47AA-9C89-942BEAD62E5B}" type="datetime1">
              <a:rPr lang="en-US" smtClean="0">
                <a:solidFill>
                  <a:srgbClr val="04617B"/>
                </a:solidFill>
              </a:rPr>
              <a:pPr/>
              <a:t>6/18/2024</a:t>
            </a:fld>
            <a:endParaRPr lang="en-IN">
              <a:solidFill>
                <a:srgbClr val="04617B"/>
              </a:solidFill>
            </a:endParaRPr>
          </a:p>
        </p:txBody>
      </p:sp>
      <p:sp>
        <p:nvSpPr>
          <p:cNvPr id="5" name="Footer Placeholder 4"/>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
        <p:nvSpPr>
          <p:cNvPr id="6" name="Slide Number Placeholder 5"/>
          <p:cNvSpPr>
            <a:spLocks noGrp="1"/>
          </p:cNvSpPr>
          <p:nvPr>
            <p:ph type="sldNum" sz="quarter" idx="12"/>
          </p:nvPr>
        </p:nvSpPr>
        <p:spPr/>
        <p:txBody>
          <a:bodyPr/>
          <a:lstStyle/>
          <a:p>
            <a:fld id="{DAF68474-BD3B-4D74-91DD-90D9CFE9D7DB}" type="slidenum">
              <a:rPr lang="en-IN" smtClean="0"/>
              <a:pPr/>
              <a:t>‹#›</a:t>
            </a:fld>
            <a:endParaRPr lang="en-IN"/>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5FC5BAF-A8B3-4F98-A7A4-A5B3A56825A2}" type="datetime1">
              <a:rPr lang="en-US" smtClean="0">
                <a:solidFill>
                  <a:srgbClr val="04617B"/>
                </a:solidFill>
              </a:rPr>
              <a:pPr/>
              <a:t>6/18/2024</a:t>
            </a:fld>
            <a:endParaRPr lang="en-IN">
              <a:solidFill>
                <a:srgbClr val="04617B"/>
              </a:solidFill>
            </a:endParaRPr>
          </a:p>
        </p:txBody>
      </p:sp>
      <p:sp>
        <p:nvSpPr>
          <p:cNvPr id="5" name="Footer Placeholder 4"/>
          <p:cNvSpPr>
            <a:spLocks noGrp="1"/>
          </p:cNvSpPr>
          <p:nvPr>
            <p:ph type="ftr" sz="quarter" idx="11"/>
          </p:nvPr>
        </p:nvSpPr>
        <p:spPr>
          <a:xfrm>
            <a:off x="800100" y="6172200"/>
            <a:ext cx="4000500" cy="457200"/>
          </a:xfrm>
        </p:spPr>
        <p:txBody>
          <a:bodyPr/>
          <a:lstStyle/>
          <a:p>
            <a:r>
              <a:rPr lang="en-US">
                <a:solidFill>
                  <a:srgbClr val="04617B"/>
                </a:solidFill>
              </a:rPr>
              <a:t>Assessment of Fitness and Health </a:t>
            </a:r>
            <a:endParaRPr lang="en-IN">
              <a:solidFill>
                <a:srgbClr val="04617B"/>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DAF68474-BD3B-4D74-91DD-90D9CFE9D7DB}" type="slidenum">
              <a:rPr lang="en-IN" smtClean="0"/>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96A6019-CB83-48DF-BC70-FC446BC20350}"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
        <p:nvSpPr>
          <p:cNvPr id="7" name="Slide Number Placeholder 6"/>
          <p:cNvSpPr>
            <a:spLocks noGrp="1"/>
          </p:cNvSpPr>
          <p:nvPr>
            <p:ph type="sldNum" sz="quarter" idx="12"/>
          </p:nvPr>
        </p:nvSpPr>
        <p:spPr/>
        <p:txBody>
          <a:bodyPr/>
          <a:lstStyle/>
          <a:p>
            <a:fld id="{DAF68474-BD3B-4D74-91DD-90D9CFE9D7DB}" type="slidenum">
              <a:rPr lang="en-IN" smtClean="0"/>
              <a:pPr/>
              <a:t>‹#›</a:t>
            </a:fld>
            <a:endParaRPr lang="en-IN"/>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5E37CC7-C58B-449B-91D9-6F3DFB850350}" type="datetime1">
              <a:rPr lang="en-US" smtClean="0">
                <a:solidFill>
                  <a:srgbClr val="04617B"/>
                </a:solidFill>
              </a:rPr>
              <a:pPr/>
              <a:t>6/18/2024</a:t>
            </a:fld>
            <a:endParaRPr lang="en-IN">
              <a:solidFill>
                <a:srgbClr val="04617B"/>
              </a:solidFill>
            </a:endParaRPr>
          </a:p>
        </p:txBody>
      </p:sp>
      <p:sp>
        <p:nvSpPr>
          <p:cNvPr id="8" name="Footer Placeholder 7"/>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
        <p:nvSpPr>
          <p:cNvPr id="9" name="Slide Number Placeholder 8"/>
          <p:cNvSpPr>
            <a:spLocks noGrp="1"/>
          </p:cNvSpPr>
          <p:nvPr>
            <p:ph type="sldNum" sz="quarter" idx="12"/>
          </p:nvPr>
        </p:nvSpPr>
        <p:spPr/>
        <p:txBody>
          <a:bodyPr/>
          <a:lstStyle/>
          <a:p>
            <a:fld id="{DAF68474-BD3B-4D74-91DD-90D9CFE9D7DB}" type="slidenum">
              <a:rPr lang="en-IN" smtClean="0"/>
              <a:pPr/>
              <a:t>‹#›</a:t>
            </a:fld>
            <a:endParaRPr lang="en-IN"/>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E3E05C3-111D-4A13-8C92-0B4667C20517}" type="datetime1">
              <a:rPr lang="en-US" smtClean="0">
                <a:solidFill>
                  <a:srgbClr val="04617B"/>
                </a:solidFill>
              </a:rPr>
              <a:pPr/>
              <a:t>6/18/2024</a:t>
            </a:fld>
            <a:endParaRPr lang="en-IN">
              <a:solidFill>
                <a:srgbClr val="04617B"/>
              </a:solidFill>
            </a:endParaRPr>
          </a:p>
        </p:txBody>
      </p:sp>
      <p:sp>
        <p:nvSpPr>
          <p:cNvPr id="4" name="Footer Placeholder 3"/>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
        <p:nvSpPr>
          <p:cNvPr id="5" name="Slide Number Placeholder 4"/>
          <p:cNvSpPr>
            <a:spLocks noGrp="1"/>
          </p:cNvSpPr>
          <p:nvPr>
            <p:ph type="sldNum" sz="quarter" idx="12"/>
          </p:nvPr>
        </p:nvSpPr>
        <p:spPr/>
        <p:txBody>
          <a:bodyPr/>
          <a:lstStyle/>
          <a:p>
            <a:fld id="{DAF68474-BD3B-4D74-91DD-90D9CFE9D7DB}"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5408D5-2536-4BAC-9802-E01775B396C8}"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Assessment of Fitness and Health </a:t>
            </a:r>
          </a:p>
        </p:txBody>
      </p:sp>
      <p:sp>
        <p:nvSpPr>
          <p:cNvPr id="6" name="Slide Number Placeholder 5"/>
          <p:cNvSpPr>
            <a:spLocks noGrp="1"/>
          </p:cNvSpPr>
          <p:nvPr>
            <p:ph type="sldNum" sz="quarter" idx="12"/>
          </p:nvPr>
        </p:nvSpPr>
        <p:spPr/>
        <p:txBody>
          <a:bodyPr/>
          <a:lstStyle/>
          <a:p>
            <a:fld id="{A8E77EC8-E09B-4F4C-B5AB-0121D711DF3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A99324-155E-4983-A0DA-875E6E3355C9}" type="datetime1">
              <a:rPr lang="en-US" smtClean="0">
                <a:solidFill>
                  <a:srgbClr val="04617B"/>
                </a:solidFill>
              </a:rPr>
              <a:pPr/>
              <a:t>6/18/2024</a:t>
            </a:fld>
            <a:endParaRPr lang="en-IN">
              <a:solidFill>
                <a:srgbClr val="04617B"/>
              </a:solidFill>
            </a:endParaRPr>
          </a:p>
        </p:txBody>
      </p:sp>
      <p:sp>
        <p:nvSpPr>
          <p:cNvPr id="3" name="Footer Placeholder 2"/>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
        <p:nvSpPr>
          <p:cNvPr id="4" name="Slide Number Placeholder 3"/>
          <p:cNvSpPr>
            <a:spLocks noGrp="1"/>
          </p:cNvSpPr>
          <p:nvPr>
            <p:ph type="sldNum" sz="quarter" idx="12"/>
          </p:nvPr>
        </p:nvSpPr>
        <p:spPr/>
        <p:txBody>
          <a:bodyPr/>
          <a:lstStyle/>
          <a:p>
            <a:fld id="{DAF68474-BD3B-4D74-91DD-90D9CFE9D7DB}" type="slidenum">
              <a:rPr lang="en-IN" smtClean="0"/>
              <a:pPr/>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ACA7A8B-554F-4B95-A95A-3F27468C2023}"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
        <p:nvSpPr>
          <p:cNvPr id="7" name="Slide Number Placeholder 6"/>
          <p:cNvSpPr>
            <a:spLocks noGrp="1"/>
          </p:cNvSpPr>
          <p:nvPr>
            <p:ph type="sldNum" sz="quarter" idx="12"/>
          </p:nvPr>
        </p:nvSpPr>
        <p:spPr/>
        <p:txBody>
          <a:bodyPr/>
          <a:lstStyle/>
          <a:p>
            <a:fld id="{DAF68474-BD3B-4D74-91DD-90D9CFE9D7DB}" type="slidenum">
              <a:rPr lang="en-IN" smtClean="0"/>
              <a:pPr/>
              <a:t>‹#›</a:t>
            </a:fld>
            <a:endParaRPr lang="en-IN"/>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D6EDBE4-D66E-480F-90C4-51DF9691058C}"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a:xfrm>
            <a:off x="914400" y="6172200"/>
            <a:ext cx="3886200" cy="457200"/>
          </a:xfrm>
        </p:spPr>
        <p:txBody>
          <a:bodyPr/>
          <a:lstStyle/>
          <a:p>
            <a:r>
              <a:rPr lang="en-US">
                <a:solidFill>
                  <a:srgbClr val="04617B"/>
                </a:solidFill>
              </a:rPr>
              <a:t>Assessment of Fitness and Health </a:t>
            </a:r>
            <a:endParaRPr lang="en-IN">
              <a:solidFill>
                <a:srgbClr val="04617B"/>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DAF68474-BD3B-4D74-91DD-90D9CFE9D7DB}" type="slidenum">
              <a:rPr lang="en-IN" smtClean="0"/>
              <a:pPr/>
              <a:t>‹#›</a:t>
            </a:fld>
            <a:endParaRPr lang="en-IN"/>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605965-FC18-49AB-BE2D-D55879C8706F}" type="datetime1">
              <a:rPr lang="en-US" smtClean="0">
                <a:solidFill>
                  <a:srgbClr val="04617B"/>
                </a:solidFill>
              </a:rPr>
              <a:pPr/>
              <a:t>6/18/2024</a:t>
            </a:fld>
            <a:endParaRPr lang="en-IN">
              <a:solidFill>
                <a:srgbClr val="04617B"/>
              </a:solidFill>
            </a:endParaRPr>
          </a:p>
        </p:txBody>
      </p:sp>
      <p:sp>
        <p:nvSpPr>
          <p:cNvPr id="5" name="Footer Placeholder 4"/>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
        <p:nvSpPr>
          <p:cNvPr id="6" name="Slide Number Placeholder 5"/>
          <p:cNvSpPr>
            <a:spLocks noGrp="1"/>
          </p:cNvSpPr>
          <p:nvPr>
            <p:ph type="sldNum" sz="quarter" idx="12"/>
          </p:nvPr>
        </p:nvSpPr>
        <p:spPr/>
        <p:txBody>
          <a:bodyPr/>
          <a:lstStyle/>
          <a:p>
            <a:fld id="{DAF68474-BD3B-4D74-91DD-90D9CFE9D7DB}" type="slidenum">
              <a:rPr lang="en-IN" smtClean="0"/>
              <a:pPr/>
              <a:t>‹#›</a:t>
            </a:fld>
            <a:endParaRPr lang="en-I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D20F41-C679-4B96-8990-A7CA50DB28D0}" type="datetime1">
              <a:rPr lang="en-US" smtClean="0">
                <a:solidFill>
                  <a:srgbClr val="04617B"/>
                </a:solidFill>
              </a:rPr>
              <a:pPr/>
              <a:t>6/18/2024</a:t>
            </a:fld>
            <a:endParaRPr lang="en-IN">
              <a:solidFill>
                <a:srgbClr val="04617B"/>
              </a:solidFill>
            </a:endParaRPr>
          </a:p>
        </p:txBody>
      </p:sp>
      <p:sp>
        <p:nvSpPr>
          <p:cNvPr id="5" name="Footer Placeholder 4"/>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
        <p:nvSpPr>
          <p:cNvPr id="6" name="Slide Number Placeholder 5"/>
          <p:cNvSpPr>
            <a:spLocks noGrp="1"/>
          </p:cNvSpPr>
          <p:nvPr>
            <p:ph type="sldNum" sz="quarter" idx="12"/>
          </p:nvPr>
        </p:nvSpPr>
        <p:spPr/>
        <p:txBody>
          <a:bodyPr/>
          <a:lstStyle/>
          <a:p>
            <a:fld id="{DAF68474-BD3B-4D74-91DD-90D9CFE9D7DB}"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85149-9719-4CB1-BDF3-F8D9603D8B6E}"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Assessment of Fitness and Health </a:t>
            </a:r>
          </a:p>
        </p:txBody>
      </p:sp>
      <p:sp>
        <p:nvSpPr>
          <p:cNvPr id="6" name="Slide Number Placeholder 5"/>
          <p:cNvSpPr>
            <a:spLocks noGrp="1"/>
          </p:cNvSpPr>
          <p:nvPr>
            <p:ph type="sldNum" sz="quarter" idx="12"/>
          </p:nvPr>
        </p:nvSpPr>
        <p:spPr/>
        <p:txBody>
          <a:bodyPr/>
          <a:lstStyle/>
          <a:p>
            <a:fld id="{A8E77EC8-E09B-4F4C-B5AB-0121D711DF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49FB03-B81F-41CE-B698-5FC2AE8BEDED}" type="datetime1">
              <a:rPr lang="en-US" smtClean="0"/>
              <a:pPr/>
              <a:t>6/18/2024</a:t>
            </a:fld>
            <a:endParaRPr lang="en-US"/>
          </a:p>
        </p:txBody>
      </p:sp>
      <p:sp>
        <p:nvSpPr>
          <p:cNvPr id="6" name="Footer Placeholder 5"/>
          <p:cNvSpPr>
            <a:spLocks noGrp="1"/>
          </p:cNvSpPr>
          <p:nvPr>
            <p:ph type="ftr" sz="quarter" idx="11"/>
          </p:nvPr>
        </p:nvSpPr>
        <p:spPr/>
        <p:txBody>
          <a:bodyPr/>
          <a:lstStyle/>
          <a:p>
            <a:r>
              <a:rPr lang="en-US"/>
              <a:t>Assessment of Fitness and Health </a:t>
            </a:r>
          </a:p>
        </p:txBody>
      </p:sp>
      <p:sp>
        <p:nvSpPr>
          <p:cNvPr id="7" name="Slide Number Placeholder 6"/>
          <p:cNvSpPr>
            <a:spLocks noGrp="1"/>
          </p:cNvSpPr>
          <p:nvPr>
            <p:ph type="sldNum" sz="quarter" idx="12"/>
          </p:nvPr>
        </p:nvSpPr>
        <p:spPr/>
        <p:txBody>
          <a:bodyPr/>
          <a:lstStyle/>
          <a:p>
            <a:fld id="{A8E77EC8-E09B-4F4C-B5AB-0121D711DF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0ED2F1-3E22-4865-AA25-ED26E104D1BF}" type="datetime1">
              <a:rPr lang="en-US" smtClean="0"/>
              <a:pPr/>
              <a:t>6/18/2024</a:t>
            </a:fld>
            <a:endParaRPr lang="en-US"/>
          </a:p>
        </p:txBody>
      </p:sp>
      <p:sp>
        <p:nvSpPr>
          <p:cNvPr id="8" name="Footer Placeholder 7"/>
          <p:cNvSpPr>
            <a:spLocks noGrp="1"/>
          </p:cNvSpPr>
          <p:nvPr>
            <p:ph type="ftr" sz="quarter" idx="11"/>
          </p:nvPr>
        </p:nvSpPr>
        <p:spPr/>
        <p:txBody>
          <a:bodyPr/>
          <a:lstStyle/>
          <a:p>
            <a:r>
              <a:rPr lang="en-US"/>
              <a:t>Assessment of Fitness and Health </a:t>
            </a:r>
          </a:p>
        </p:txBody>
      </p:sp>
      <p:sp>
        <p:nvSpPr>
          <p:cNvPr id="9" name="Slide Number Placeholder 8"/>
          <p:cNvSpPr>
            <a:spLocks noGrp="1"/>
          </p:cNvSpPr>
          <p:nvPr>
            <p:ph type="sldNum" sz="quarter" idx="12"/>
          </p:nvPr>
        </p:nvSpPr>
        <p:spPr/>
        <p:txBody>
          <a:bodyPr/>
          <a:lstStyle/>
          <a:p>
            <a:fld id="{A8E77EC8-E09B-4F4C-B5AB-0121D711DF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741B44-1D9E-4133-BA0C-B06588AE5FE7}" type="datetime1">
              <a:rPr lang="en-US" smtClean="0"/>
              <a:pPr/>
              <a:t>6/18/2024</a:t>
            </a:fld>
            <a:endParaRPr lang="en-US"/>
          </a:p>
        </p:txBody>
      </p:sp>
      <p:sp>
        <p:nvSpPr>
          <p:cNvPr id="4" name="Footer Placeholder 3"/>
          <p:cNvSpPr>
            <a:spLocks noGrp="1"/>
          </p:cNvSpPr>
          <p:nvPr>
            <p:ph type="ftr" sz="quarter" idx="11"/>
          </p:nvPr>
        </p:nvSpPr>
        <p:spPr/>
        <p:txBody>
          <a:bodyPr/>
          <a:lstStyle/>
          <a:p>
            <a:r>
              <a:rPr lang="en-US"/>
              <a:t>Assessment of Fitness and Health </a:t>
            </a:r>
          </a:p>
        </p:txBody>
      </p:sp>
      <p:sp>
        <p:nvSpPr>
          <p:cNvPr id="5" name="Slide Number Placeholder 4"/>
          <p:cNvSpPr>
            <a:spLocks noGrp="1"/>
          </p:cNvSpPr>
          <p:nvPr>
            <p:ph type="sldNum" sz="quarter" idx="12"/>
          </p:nvPr>
        </p:nvSpPr>
        <p:spPr/>
        <p:txBody>
          <a:bodyPr/>
          <a:lstStyle/>
          <a:p>
            <a:fld id="{A8E77EC8-E09B-4F4C-B5AB-0121D711DF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D1C05-E6B4-4864-8F8B-70BAB9F296B9}" type="datetime1">
              <a:rPr lang="en-US" smtClean="0"/>
              <a:pPr/>
              <a:t>6/18/2024</a:t>
            </a:fld>
            <a:endParaRPr lang="en-US"/>
          </a:p>
        </p:txBody>
      </p:sp>
      <p:sp>
        <p:nvSpPr>
          <p:cNvPr id="3" name="Footer Placeholder 2"/>
          <p:cNvSpPr>
            <a:spLocks noGrp="1"/>
          </p:cNvSpPr>
          <p:nvPr>
            <p:ph type="ftr" sz="quarter" idx="11"/>
          </p:nvPr>
        </p:nvSpPr>
        <p:spPr/>
        <p:txBody>
          <a:bodyPr/>
          <a:lstStyle/>
          <a:p>
            <a:r>
              <a:rPr lang="en-US"/>
              <a:t>Assessment of Fitness and Health </a:t>
            </a:r>
          </a:p>
        </p:txBody>
      </p:sp>
      <p:sp>
        <p:nvSpPr>
          <p:cNvPr id="4" name="Slide Number Placeholder 3"/>
          <p:cNvSpPr>
            <a:spLocks noGrp="1"/>
          </p:cNvSpPr>
          <p:nvPr>
            <p:ph type="sldNum" sz="quarter" idx="12"/>
          </p:nvPr>
        </p:nvSpPr>
        <p:spPr/>
        <p:txBody>
          <a:bodyPr/>
          <a:lstStyle/>
          <a:p>
            <a:fld id="{A8E77EC8-E09B-4F4C-B5AB-0121D711DF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264BA6-63E0-4523-A9FD-F9D7466D4C07}" type="datetime1">
              <a:rPr lang="en-US" smtClean="0"/>
              <a:pPr/>
              <a:t>6/18/2024</a:t>
            </a:fld>
            <a:endParaRPr lang="en-US"/>
          </a:p>
        </p:txBody>
      </p:sp>
      <p:sp>
        <p:nvSpPr>
          <p:cNvPr id="6" name="Footer Placeholder 5"/>
          <p:cNvSpPr>
            <a:spLocks noGrp="1"/>
          </p:cNvSpPr>
          <p:nvPr>
            <p:ph type="ftr" sz="quarter" idx="11"/>
          </p:nvPr>
        </p:nvSpPr>
        <p:spPr/>
        <p:txBody>
          <a:bodyPr/>
          <a:lstStyle/>
          <a:p>
            <a:r>
              <a:rPr lang="en-US"/>
              <a:t>Assessment of Fitness and Health </a:t>
            </a:r>
          </a:p>
        </p:txBody>
      </p:sp>
      <p:sp>
        <p:nvSpPr>
          <p:cNvPr id="7" name="Slide Number Placeholder 6"/>
          <p:cNvSpPr>
            <a:spLocks noGrp="1"/>
          </p:cNvSpPr>
          <p:nvPr>
            <p:ph type="sldNum" sz="quarter" idx="12"/>
          </p:nvPr>
        </p:nvSpPr>
        <p:spPr/>
        <p:txBody>
          <a:bodyPr/>
          <a:lstStyle/>
          <a:p>
            <a:fld id="{A8E77EC8-E09B-4F4C-B5AB-0121D711DF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0B4575-D4A9-4357-B99F-41100733F910}" type="datetime1">
              <a:rPr lang="en-US" smtClean="0"/>
              <a:pPr/>
              <a:t>6/18/2024</a:t>
            </a:fld>
            <a:endParaRPr lang="en-US"/>
          </a:p>
        </p:txBody>
      </p:sp>
      <p:sp>
        <p:nvSpPr>
          <p:cNvPr id="6" name="Footer Placeholder 5"/>
          <p:cNvSpPr>
            <a:spLocks noGrp="1"/>
          </p:cNvSpPr>
          <p:nvPr>
            <p:ph type="ftr" sz="quarter" idx="11"/>
          </p:nvPr>
        </p:nvSpPr>
        <p:spPr/>
        <p:txBody>
          <a:bodyPr/>
          <a:lstStyle/>
          <a:p>
            <a:r>
              <a:rPr lang="en-US"/>
              <a:t>Assessment of Fitness and Health </a:t>
            </a:r>
          </a:p>
        </p:txBody>
      </p:sp>
      <p:sp>
        <p:nvSpPr>
          <p:cNvPr id="7" name="Slide Number Placeholder 6"/>
          <p:cNvSpPr>
            <a:spLocks noGrp="1"/>
          </p:cNvSpPr>
          <p:nvPr>
            <p:ph type="sldNum" sz="quarter" idx="12"/>
          </p:nvPr>
        </p:nvSpPr>
        <p:spPr/>
        <p:txBody>
          <a:bodyPr/>
          <a:lstStyle/>
          <a:p>
            <a:fld id="{A8E77EC8-E09B-4F4C-B5AB-0121D711DF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9DED1-59DE-4CC5-A0D9-27FBCCB40F1C}" type="datetime1">
              <a:rPr lang="en-US" smtClean="0"/>
              <a:pPr/>
              <a:t>6/18/2024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Assessment of Fitness and Health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77EC8-E09B-4F4C-B5AB-0121D711DF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603BD8D-ED58-4B66-A77A-EDA11B209708}" type="datetime1">
              <a:rPr lang="en-US" smtClean="0">
                <a:solidFill>
                  <a:srgbClr val="04617B"/>
                </a:solidFill>
              </a:rPr>
              <a:pPr/>
              <a:t>6/18/2024</a:t>
            </a:fld>
            <a:endParaRPr lang="en-IN">
              <a:solidFill>
                <a:srgbClr val="04617B"/>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a:solidFill>
                  <a:srgbClr val="04617B"/>
                </a:solidFill>
              </a:rPr>
              <a:t>Assessment of Fitness and Health </a:t>
            </a:r>
            <a:endParaRPr lang="en-IN">
              <a:solidFill>
                <a:srgbClr val="04617B"/>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AF68474-BD3B-4D74-91DD-90D9CFE9D7DB}"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hyperlink" Target="../../EIM_PAR_Q1.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hyperlink" Target="../../p_Main._80_table.png" TargetMode="Externa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5.xml"/><Relationship Id="rId4" Type="http://schemas.openxmlformats.org/officeDocument/2006/relationships/image" Target="../media/image21.gi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effectLst>
                  <a:outerShdw blurRad="38100" dist="38100" dir="2700000" algn="tl">
                    <a:srgbClr val="000000">
                      <a:alpha val="43137"/>
                    </a:srgbClr>
                  </a:outerShdw>
                </a:effectLst>
              </a:rPr>
              <a:t>ASSESSMENT OF FITNESS AND HEALTH </a:t>
            </a:r>
          </a:p>
        </p:txBody>
      </p:sp>
      <p:sp>
        <p:nvSpPr>
          <p:cNvPr id="3" name="Subtitle 2"/>
          <p:cNvSpPr>
            <a:spLocks noGrp="1"/>
          </p:cNvSpPr>
          <p:nvPr>
            <p:ph type="subTitle" idx="1"/>
          </p:nvPr>
        </p:nvSpPr>
        <p:spPr>
          <a:xfrm>
            <a:off x="1571604" y="4357694"/>
            <a:ext cx="6400800" cy="1752600"/>
          </a:xfrm>
        </p:spPr>
        <p:txBody>
          <a:bodyPr>
            <a:normAutofit/>
          </a:bodyPr>
          <a:lstStyle/>
          <a:p>
            <a:pPr>
              <a:spcBef>
                <a:spcPct val="0"/>
              </a:spcBef>
            </a:pPr>
            <a:r>
              <a:rPr lang="en-IN" sz="2000" dirty="0" smtClean="0">
                <a:solidFill>
                  <a:srgbClr val="111111"/>
                </a:solidFill>
                <a:cs typeface="Arial" charset="0"/>
              </a:rPr>
              <a:t>Dr. </a:t>
            </a:r>
            <a:r>
              <a:rPr lang="en-IN" sz="2000" dirty="0" err="1" smtClean="0">
                <a:solidFill>
                  <a:srgbClr val="111111"/>
                </a:solidFill>
                <a:cs typeface="Arial" charset="0"/>
              </a:rPr>
              <a:t>Santosh</a:t>
            </a:r>
            <a:r>
              <a:rPr lang="en-IN" sz="2000" dirty="0" smtClean="0">
                <a:solidFill>
                  <a:srgbClr val="111111"/>
                </a:solidFill>
                <a:cs typeface="Arial" charset="0"/>
              </a:rPr>
              <a:t> </a:t>
            </a:r>
            <a:r>
              <a:rPr lang="en-IN" sz="2000" dirty="0" err="1" smtClean="0">
                <a:solidFill>
                  <a:srgbClr val="111111"/>
                </a:solidFill>
                <a:cs typeface="Arial" charset="0"/>
              </a:rPr>
              <a:t>Dobhal</a:t>
            </a:r>
            <a:endParaRPr lang="en-IN" sz="2000" dirty="0" smtClean="0">
              <a:solidFill>
                <a:srgbClr val="111111"/>
              </a:solidFill>
              <a:cs typeface="Arial" charset="0"/>
            </a:endParaRPr>
          </a:p>
          <a:p>
            <a:pPr>
              <a:spcBef>
                <a:spcPct val="0"/>
              </a:spcBef>
            </a:pPr>
            <a:r>
              <a:rPr lang="en-IN" sz="2000" dirty="0" smtClean="0">
                <a:solidFill>
                  <a:srgbClr val="111111"/>
                </a:solidFill>
                <a:cs typeface="Arial" charset="0"/>
              </a:rPr>
              <a:t>Dept. Of Cardiovascular &amp; </a:t>
            </a:r>
            <a:r>
              <a:rPr lang="en-IN" sz="2000" dirty="0" err="1" smtClean="0">
                <a:solidFill>
                  <a:srgbClr val="111111"/>
                </a:solidFill>
                <a:cs typeface="Arial" charset="0"/>
              </a:rPr>
              <a:t>RespiratoryPhysiotherapy</a:t>
            </a:r>
            <a:endParaRPr lang="en-IN" sz="2000" dirty="0" smtClean="0">
              <a:solidFill>
                <a:srgbClr val="111111"/>
              </a:solidFill>
              <a:cs typeface="Arial" charset="0"/>
            </a:endParaRPr>
          </a:p>
          <a:p>
            <a:pPr>
              <a:spcBef>
                <a:spcPct val="0"/>
              </a:spcBef>
            </a:pPr>
            <a:r>
              <a:rPr lang="en-IN" sz="2000" dirty="0" smtClean="0">
                <a:solidFill>
                  <a:srgbClr val="111111"/>
                </a:solidFill>
                <a:cs typeface="Arial" charset="0"/>
              </a:rPr>
              <a:t>MGM Institute Of Physiotherapy </a:t>
            </a:r>
          </a:p>
          <a:p>
            <a:pPr>
              <a:spcBef>
                <a:spcPct val="0"/>
              </a:spcBef>
            </a:pPr>
            <a:r>
              <a:rPr lang="en-IN" sz="2000" dirty="0" err="1" smtClean="0">
                <a:solidFill>
                  <a:srgbClr val="111111"/>
                </a:solidFill>
                <a:cs typeface="Arial" charset="0"/>
              </a:rPr>
              <a:t>Chh</a:t>
            </a:r>
            <a:r>
              <a:rPr lang="en-IN" sz="2000" dirty="0" smtClean="0">
                <a:solidFill>
                  <a:srgbClr val="111111"/>
                </a:solidFill>
                <a:cs typeface="Arial" charset="0"/>
              </a:rPr>
              <a:t>. </a:t>
            </a:r>
            <a:r>
              <a:rPr lang="en-IN" sz="2000" dirty="0" err="1" smtClean="0">
                <a:solidFill>
                  <a:srgbClr val="111111"/>
                </a:solidFill>
                <a:cs typeface="Arial" charset="0"/>
              </a:rPr>
              <a:t>Sambhajinagar</a:t>
            </a:r>
            <a:endParaRPr lang="en-US" sz="2000" dirty="0" smtClean="0">
              <a:solidFill>
                <a:srgbClr val="111111"/>
              </a:solidFill>
              <a:cs typeface="Arial" charset="0"/>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0"/>
            <a:ext cx="7772400" cy="1143000"/>
          </a:xfrm>
        </p:spPr>
        <p:txBody>
          <a:bodyPr>
            <a:normAutofit/>
          </a:bodyPr>
          <a:lstStyle/>
          <a:p>
            <a:r>
              <a:rPr lang="en-US" sz="3600" b="1" dirty="0">
                <a:solidFill>
                  <a:srgbClr val="0070C0"/>
                </a:solidFill>
                <a:latin typeface="Poor Richard" pitchFamily="18" charset="0"/>
              </a:rPr>
              <a:t>INTRODUCTION</a:t>
            </a:r>
            <a:endParaRPr lang="en-IN" sz="3600" b="1" dirty="0">
              <a:solidFill>
                <a:srgbClr val="0070C0"/>
              </a:solidFill>
              <a:latin typeface="Poor Richard" pitchFamily="18" charset="0"/>
            </a:endParaRPr>
          </a:p>
        </p:txBody>
      </p:sp>
      <p:sp>
        <p:nvSpPr>
          <p:cNvPr id="3" name="Content Placeholder 2"/>
          <p:cNvSpPr>
            <a:spLocks noGrp="1"/>
          </p:cNvSpPr>
          <p:nvPr>
            <p:ph sz="quarter" idx="1"/>
          </p:nvPr>
        </p:nvSpPr>
        <p:spPr>
          <a:xfrm>
            <a:off x="500034" y="1142984"/>
            <a:ext cx="8115328" cy="4662502"/>
          </a:xfrm>
        </p:spPr>
        <p:txBody>
          <a:bodyPr>
            <a:noAutofit/>
          </a:bodyPr>
          <a:lstStyle/>
          <a:p>
            <a:pPr>
              <a:lnSpc>
                <a:spcPct val="150000"/>
              </a:lnSpc>
            </a:pPr>
            <a:r>
              <a:rPr lang="en-US" sz="3200" b="1" dirty="0">
                <a:solidFill>
                  <a:srgbClr val="00B050"/>
                </a:solidFill>
                <a:latin typeface="Nyala" pitchFamily="2" charset="0"/>
              </a:rPr>
              <a:t>Body composition is a key component of individual’s health and physical fitness profile.</a:t>
            </a:r>
          </a:p>
          <a:p>
            <a:pPr>
              <a:lnSpc>
                <a:spcPct val="150000"/>
              </a:lnSpc>
            </a:pPr>
            <a:r>
              <a:rPr lang="en-US" sz="3200" b="1" dirty="0">
                <a:solidFill>
                  <a:srgbClr val="00B050"/>
                </a:solidFill>
                <a:latin typeface="Nyala" pitchFamily="2" charset="0"/>
              </a:rPr>
              <a:t>Reflects the balance of physical activity and nutritional habits.</a:t>
            </a:r>
          </a:p>
          <a:p>
            <a:pPr>
              <a:lnSpc>
                <a:spcPct val="150000"/>
              </a:lnSpc>
            </a:pPr>
            <a:r>
              <a:rPr lang="en-US" sz="3200" b="1" dirty="0">
                <a:solidFill>
                  <a:srgbClr val="00B050"/>
                </a:solidFill>
                <a:latin typeface="Nyala" pitchFamily="2" charset="0"/>
              </a:rPr>
              <a:t>Body composition can be expressed as a relative percentage of  body mass that is fat and fat free tissue.</a:t>
            </a:r>
            <a:endParaRPr lang="en-IN" sz="3200" b="1" dirty="0">
              <a:solidFill>
                <a:srgbClr val="00B050"/>
              </a:solidFill>
              <a:latin typeface="Nyala" pitchFamily="2" charset="0"/>
            </a:endParaRPr>
          </a:p>
        </p:txBody>
      </p:sp>
      <p:sp>
        <p:nvSpPr>
          <p:cNvPr id="4" name="Slide Number Placeholder 3"/>
          <p:cNvSpPr>
            <a:spLocks noGrp="1"/>
          </p:cNvSpPr>
          <p:nvPr>
            <p:ph type="sldNum" sz="quarter" idx="12"/>
          </p:nvPr>
        </p:nvSpPr>
        <p:spPr/>
        <p:txBody>
          <a:bodyPr/>
          <a:lstStyle/>
          <a:p>
            <a:fld id="{DAF68474-BD3B-4D74-91DD-90D9CFE9D7DB}" type="slidenum">
              <a:rPr lang="en-IN" smtClean="0"/>
              <a:pPr/>
              <a:t>10</a:t>
            </a:fld>
            <a:endParaRPr lang="en-IN"/>
          </a:p>
        </p:txBody>
      </p:sp>
      <p:sp>
        <p:nvSpPr>
          <p:cNvPr id="5" name="Date Placeholder 4"/>
          <p:cNvSpPr>
            <a:spLocks noGrp="1"/>
          </p:cNvSpPr>
          <p:nvPr>
            <p:ph type="dt" sz="half" idx="10"/>
          </p:nvPr>
        </p:nvSpPr>
        <p:spPr/>
        <p:txBody>
          <a:bodyPr/>
          <a:lstStyle/>
          <a:p>
            <a:fld id="{7D77951F-2AF3-42BA-A7B9-6DBB5A755691}"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505 Agility Test</a:t>
            </a:r>
          </a:p>
        </p:txBody>
      </p:sp>
      <p:sp>
        <p:nvSpPr>
          <p:cNvPr id="48131" name="Rectangle 3"/>
          <p:cNvSpPr>
            <a:spLocks noGrp="1" noChangeArrowheads="1"/>
          </p:cNvSpPr>
          <p:nvPr>
            <p:ph type="body" idx="1"/>
          </p:nvPr>
        </p:nvSpPr>
        <p:spPr/>
        <p:txBody>
          <a:bodyPr/>
          <a:lstStyle/>
          <a:p>
            <a:endParaRPr lang="en-US"/>
          </a:p>
        </p:txBody>
      </p:sp>
      <p:sp>
        <p:nvSpPr>
          <p:cNvPr id="48134" name="AutoShape 6"/>
          <p:cNvSpPr>
            <a:spLocks noChangeArrowheads="1"/>
          </p:cNvSpPr>
          <p:nvPr/>
        </p:nvSpPr>
        <p:spPr bwMode="auto">
          <a:xfrm>
            <a:off x="1524000" y="2057400"/>
            <a:ext cx="533400" cy="5334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IN"/>
          </a:p>
        </p:txBody>
      </p:sp>
      <p:sp>
        <p:nvSpPr>
          <p:cNvPr id="48135" name="Line 7"/>
          <p:cNvSpPr>
            <a:spLocks noChangeShapeType="1"/>
          </p:cNvSpPr>
          <p:nvPr/>
        </p:nvSpPr>
        <p:spPr bwMode="auto">
          <a:xfrm flipH="1">
            <a:off x="990600" y="2667000"/>
            <a:ext cx="762000" cy="2971800"/>
          </a:xfrm>
          <a:prstGeom prst="line">
            <a:avLst/>
          </a:prstGeom>
          <a:noFill/>
          <a:ln w="9525">
            <a:solidFill>
              <a:schemeClr val="tx1"/>
            </a:solidFill>
            <a:round/>
            <a:headEnd/>
            <a:tailEnd/>
          </a:ln>
          <a:effectLst/>
        </p:spPr>
        <p:txBody>
          <a:bodyPr/>
          <a:lstStyle/>
          <a:p>
            <a:endParaRPr lang="en-IN"/>
          </a:p>
        </p:txBody>
      </p:sp>
      <p:sp>
        <p:nvSpPr>
          <p:cNvPr id="48136" name="AutoShape 8"/>
          <p:cNvSpPr>
            <a:spLocks noChangeArrowheads="1"/>
          </p:cNvSpPr>
          <p:nvPr/>
        </p:nvSpPr>
        <p:spPr bwMode="auto">
          <a:xfrm>
            <a:off x="7696200" y="1981200"/>
            <a:ext cx="533400" cy="5334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IN"/>
          </a:p>
        </p:txBody>
      </p:sp>
      <p:sp>
        <p:nvSpPr>
          <p:cNvPr id="48137" name="AutoShape 9"/>
          <p:cNvSpPr>
            <a:spLocks noChangeArrowheads="1"/>
          </p:cNvSpPr>
          <p:nvPr/>
        </p:nvSpPr>
        <p:spPr bwMode="auto">
          <a:xfrm>
            <a:off x="7315200" y="5029200"/>
            <a:ext cx="533400" cy="5334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IN"/>
          </a:p>
        </p:txBody>
      </p:sp>
      <p:sp>
        <p:nvSpPr>
          <p:cNvPr id="48140" name="Rectangle 12"/>
          <p:cNvSpPr>
            <a:spLocks noChangeArrowheads="1"/>
          </p:cNvSpPr>
          <p:nvPr/>
        </p:nvSpPr>
        <p:spPr bwMode="auto">
          <a:xfrm>
            <a:off x="4267200" y="4343400"/>
            <a:ext cx="76200" cy="1219200"/>
          </a:xfrm>
          <a:prstGeom prst="rect">
            <a:avLst/>
          </a:prstGeom>
          <a:solidFill>
            <a:schemeClr val="accent1"/>
          </a:solidFill>
          <a:ln w="9525">
            <a:solidFill>
              <a:schemeClr val="tx1"/>
            </a:solidFill>
            <a:miter lim="800000"/>
            <a:headEnd/>
            <a:tailEnd/>
          </a:ln>
          <a:effectLst/>
        </p:spPr>
        <p:txBody>
          <a:bodyPr wrap="none" anchor="ctr"/>
          <a:lstStyle/>
          <a:p>
            <a:endParaRPr lang="en-IN"/>
          </a:p>
        </p:txBody>
      </p:sp>
      <p:sp>
        <p:nvSpPr>
          <p:cNvPr id="48141" name="Rectangle 13"/>
          <p:cNvSpPr>
            <a:spLocks noChangeArrowheads="1"/>
          </p:cNvSpPr>
          <p:nvPr/>
        </p:nvSpPr>
        <p:spPr bwMode="auto">
          <a:xfrm>
            <a:off x="5105400" y="1371600"/>
            <a:ext cx="76200" cy="1219200"/>
          </a:xfrm>
          <a:prstGeom prst="rect">
            <a:avLst/>
          </a:prstGeom>
          <a:solidFill>
            <a:schemeClr val="accent1"/>
          </a:solidFill>
          <a:ln w="9525">
            <a:solidFill>
              <a:schemeClr val="tx1"/>
            </a:solidFill>
            <a:miter lim="800000"/>
            <a:headEnd/>
            <a:tailEnd/>
          </a:ln>
          <a:effectLst/>
        </p:spPr>
        <p:txBody>
          <a:bodyPr wrap="none" anchor="ctr"/>
          <a:lstStyle/>
          <a:p>
            <a:endParaRPr lang="en-IN"/>
          </a:p>
        </p:txBody>
      </p:sp>
      <p:sp>
        <p:nvSpPr>
          <p:cNvPr id="48143" name="Line 15"/>
          <p:cNvSpPr>
            <a:spLocks noChangeShapeType="1"/>
          </p:cNvSpPr>
          <p:nvPr/>
        </p:nvSpPr>
        <p:spPr bwMode="auto">
          <a:xfrm flipV="1">
            <a:off x="4343400" y="2590800"/>
            <a:ext cx="762000" cy="2971800"/>
          </a:xfrm>
          <a:prstGeom prst="line">
            <a:avLst/>
          </a:prstGeom>
          <a:noFill/>
          <a:ln w="9525">
            <a:solidFill>
              <a:schemeClr val="tx1"/>
            </a:solidFill>
            <a:round/>
            <a:headEnd/>
            <a:tailEnd/>
          </a:ln>
          <a:effectLst/>
        </p:spPr>
        <p:txBody>
          <a:bodyPr/>
          <a:lstStyle/>
          <a:p>
            <a:endParaRPr lang="en-IN"/>
          </a:p>
        </p:txBody>
      </p:sp>
      <p:sp>
        <p:nvSpPr>
          <p:cNvPr id="48144" name="Line 16"/>
          <p:cNvSpPr>
            <a:spLocks noChangeShapeType="1"/>
          </p:cNvSpPr>
          <p:nvPr/>
        </p:nvSpPr>
        <p:spPr bwMode="auto">
          <a:xfrm flipV="1">
            <a:off x="7696200" y="2438400"/>
            <a:ext cx="457200" cy="2819400"/>
          </a:xfrm>
          <a:prstGeom prst="line">
            <a:avLst/>
          </a:prstGeom>
          <a:noFill/>
          <a:ln w="9525">
            <a:solidFill>
              <a:schemeClr val="tx1"/>
            </a:solidFill>
            <a:round/>
            <a:headEnd/>
            <a:tailEnd/>
          </a:ln>
          <a:effectLst/>
        </p:spPr>
        <p:txBody>
          <a:bodyPr/>
          <a:lstStyle/>
          <a:p>
            <a:endParaRPr lang="en-IN"/>
          </a:p>
        </p:txBody>
      </p:sp>
      <p:sp>
        <p:nvSpPr>
          <p:cNvPr id="48145" name="Line 17"/>
          <p:cNvSpPr>
            <a:spLocks noChangeShapeType="1"/>
          </p:cNvSpPr>
          <p:nvPr/>
        </p:nvSpPr>
        <p:spPr bwMode="auto">
          <a:xfrm>
            <a:off x="914400" y="5867400"/>
            <a:ext cx="3352800" cy="0"/>
          </a:xfrm>
          <a:prstGeom prst="line">
            <a:avLst/>
          </a:prstGeom>
          <a:noFill/>
          <a:ln w="9525">
            <a:solidFill>
              <a:schemeClr val="tx1"/>
            </a:solidFill>
            <a:round/>
            <a:headEnd/>
            <a:tailEnd/>
          </a:ln>
          <a:effectLst/>
        </p:spPr>
        <p:txBody>
          <a:bodyPr/>
          <a:lstStyle/>
          <a:p>
            <a:endParaRPr lang="en-IN"/>
          </a:p>
        </p:txBody>
      </p:sp>
      <p:sp>
        <p:nvSpPr>
          <p:cNvPr id="48146" name="Text Box 18"/>
          <p:cNvSpPr txBox="1">
            <a:spLocks noChangeArrowheads="1"/>
          </p:cNvSpPr>
          <p:nvPr/>
        </p:nvSpPr>
        <p:spPr bwMode="auto">
          <a:xfrm>
            <a:off x="1905000" y="5791200"/>
            <a:ext cx="1136650" cy="366713"/>
          </a:xfrm>
          <a:prstGeom prst="rect">
            <a:avLst/>
          </a:prstGeom>
          <a:noFill/>
          <a:ln w="9525">
            <a:noFill/>
            <a:miter lim="800000"/>
            <a:headEnd/>
            <a:tailEnd/>
          </a:ln>
          <a:effectLst/>
        </p:spPr>
        <p:txBody>
          <a:bodyPr wrap="none">
            <a:spAutoFit/>
          </a:bodyPr>
          <a:lstStyle/>
          <a:p>
            <a:r>
              <a:rPr lang="en-US"/>
              <a:t>10meters</a:t>
            </a:r>
          </a:p>
        </p:txBody>
      </p:sp>
      <p:sp>
        <p:nvSpPr>
          <p:cNvPr id="48147" name="Line 19"/>
          <p:cNvSpPr>
            <a:spLocks noChangeShapeType="1"/>
          </p:cNvSpPr>
          <p:nvPr/>
        </p:nvSpPr>
        <p:spPr bwMode="auto">
          <a:xfrm>
            <a:off x="4495800" y="5867400"/>
            <a:ext cx="2895600" cy="0"/>
          </a:xfrm>
          <a:prstGeom prst="line">
            <a:avLst/>
          </a:prstGeom>
          <a:noFill/>
          <a:ln w="9525">
            <a:solidFill>
              <a:schemeClr val="tx1"/>
            </a:solidFill>
            <a:round/>
            <a:headEnd/>
            <a:tailEnd/>
          </a:ln>
          <a:effectLst/>
        </p:spPr>
        <p:txBody>
          <a:bodyPr/>
          <a:lstStyle/>
          <a:p>
            <a:endParaRPr lang="en-IN"/>
          </a:p>
        </p:txBody>
      </p:sp>
      <p:sp>
        <p:nvSpPr>
          <p:cNvPr id="48148" name="Text Box 20"/>
          <p:cNvSpPr txBox="1">
            <a:spLocks noChangeArrowheads="1"/>
          </p:cNvSpPr>
          <p:nvPr/>
        </p:nvSpPr>
        <p:spPr bwMode="auto">
          <a:xfrm>
            <a:off x="5410200" y="5791200"/>
            <a:ext cx="1073150" cy="366713"/>
          </a:xfrm>
          <a:prstGeom prst="rect">
            <a:avLst/>
          </a:prstGeom>
          <a:noFill/>
          <a:ln w="9525">
            <a:noFill/>
            <a:miter lim="800000"/>
            <a:headEnd/>
            <a:tailEnd/>
          </a:ln>
          <a:effectLst/>
        </p:spPr>
        <p:txBody>
          <a:bodyPr wrap="none">
            <a:spAutoFit/>
          </a:bodyPr>
          <a:lstStyle/>
          <a:p>
            <a:r>
              <a:rPr lang="en-US"/>
              <a:t>5 meters</a:t>
            </a:r>
          </a:p>
        </p:txBody>
      </p:sp>
      <p:sp>
        <p:nvSpPr>
          <p:cNvPr id="48149" name="Text Box 21"/>
          <p:cNvSpPr txBox="1">
            <a:spLocks noChangeArrowheads="1"/>
          </p:cNvSpPr>
          <p:nvPr/>
        </p:nvSpPr>
        <p:spPr bwMode="auto">
          <a:xfrm>
            <a:off x="4343400" y="1371600"/>
            <a:ext cx="1543050" cy="366713"/>
          </a:xfrm>
          <a:prstGeom prst="rect">
            <a:avLst/>
          </a:prstGeom>
          <a:noFill/>
          <a:ln w="9525">
            <a:noFill/>
            <a:miter lim="800000"/>
            <a:headEnd/>
            <a:tailEnd/>
          </a:ln>
          <a:effectLst/>
        </p:spPr>
        <p:txBody>
          <a:bodyPr wrap="none">
            <a:spAutoFit/>
          </a:bodyPr>
          <a:lstStyle/>
          <a:p>
            <a:r>
              <a:rPr lang="en-US"/>
              <a:t>Timing Gates</a:t>
            </a:r>
          </a:p>
        </p:txBody>
      </p:sp>
      <p:sp>
        <p:nvSpPr>
          <p:cNvPr id="48150" name="Freeform 22"/>
          <p:cNvSpPr>
            <a:spLocks/>
          </p:cNvSpPr>
          <p:nvPr/>
        </p:nvSpPr>
        <p:spPr bwMode="auto">
          <a:xfrm>
            <a:off x="1524000" y="3581400"/>
            <a:ext cx="5715000" cy="1588"/>
          </a:xfrm>
          <a:custGeom>
            <a:avLst/>
            <a:gdLst/>
            <a:ahLst/>
            <a:cxnLst>
              <a:cxn ang="0">
                <a:pos x="0" y="0"/>
              </a:cxn>
              <a:cxn ang="0">
                <a:pos x="3600" y="0"/>
              </a:cxn>
            </a:cxnLst>
            <a:rect l="0" t="0" r="r" b="b"/>
            <a:pathLst>
              <a:path w="3600" h="1">
                <a:moveTo>
                  <a:pt x="0" y="0"/>
                </a:moveTo>
                <a:cubicBezTo>
                  <a:pt x="1500" y="0"/>
                  <a:pt x="3000" y="0"/>
                  <a:pt x="3600" y="0"/>
                </a:cubicBezTo>
              </a:path>
            </a:pathLst>
          </a:custGeom>
          <a:noFill/>
          <a:ln w="9525">
            <a:solidFill>
              <a:schemeClr val="tx1"/>
            </a:solidFill>
            <a:round/>
            <a:headEnd/>
            <a:tailEnd/>
          </a:ln>
          <a:effectLst/>
        </p:spPr>
        <p:txBody>
          <a:bodyPr/>
          <a:lstStyle/>
          <a:p>
            <a:endParaRPr lang="en-IN"/>
          </a:p>
        </p:txBody>
      </p:sp>
      <p:sp>
        <p:nvSpPr>
          <p:cNvPr id="48154" name="Freeform 26"/>
          <p:cNvSpPr>
            <a:spLocks/>
          </p:cNvSpPr>
          <p:nvPr/>
        </p:nvSpPr>
        <p:spPr bwMode="auto">
          <a:xfrm>
            <a:off x="3505200" y="3581400"/>
            <a:ext cx="4559300" cy="419100"/>
          </a:xfrm>
          <a:custGeom>
            <a:avLst/>
            <a:gdLst/>
            <a:ahLst/>
            <a:cxnLst>
              <a:cxn ang="0">
                <a:pos x="2352" y="0"/>
              </a:cxn>
              <a:cxn ang="0">
                <a:pos x="2640" y="48"/>
              </a:cxn>
              <a:cxn ang="0">
                <a:pos x="2736" y="96"/>
              </a:cxn>
              <a:cxn ang="0">
                <a:pos x="1824" y="240"/>
              </a:cxn>
              <a:cxn ang="0">
                <a:pos x="0" y="240"/>
              </a:cxn>
            </a:cxnLst>
            <a:rect l="0" t="0" r="r" b="b"/>
            <a:pathLst>
              <a:path w="2872" h="264">
                <a:moveTo>
                  <a:pt x="2352" y="0"/>
                </a:moveTo>
                <a:cubicBezTo>
                  <a:pt x="2464" y="16"/>
                  <a:pt x="2576" y="32"/>
                  <a:pt x="2640" y="48"/>
                </a:cubicBezTo>
                <a:cubicBezTo>
                  <a:pt x="2704" y="64"/>
                  <a:pt x="2872" y="64"/>
                  <a:pt x="2736" y="96"/>
                </a:cubicBezTo>
                <a:cubicBezTo>
                  <a:pt x="2600" y="128"/>
                  <a:pt x="2280" y="216"/>
                  <a:pt x="1824" y="240"/>
                </a:cubicBezTo>
                <a:cubicBezTo>
                  <a:pt x="1368" y="264"/>
                  <a:pt x="304" y="240"/>
                  <a:pt x="0" y="240"/>
                </a:cubicBezTo>
              </a:path>
            </a:pathLst>
          </a:custGeom>
          <a:noFill/>
          <a:ln w="9525">
            <a:solidFill>
              <a:schemeClr val="tx1"/>
            </a:solidFill>
            <a:round/>
            <a:headEnd/>
            <a:tailEnd/>
          </a:ln>
          <a:effectLst/>
        </p:spPr>
        <p:txBody>
          <a:bodyPr/>
          <a:lstStyle/>
          <a:p>
            <a:endParaRPr lang="en-IN"/>
          </a:p>
        </p:txBody>
      </p:sp>
      <p:sp>
        <p:nvSpPr>
          <p:cNvPr id="48155" name="Text Box 27"/>
          <p:cNvSpPr txBox="1">
            <a:spLocks noChangeArrowheads="1"/>
          </p:cNvSpPr>
          <p:nvPr/>
        </p:nvSpPr>
        <p:spPr bwMode="auto">
          <a:xfrm>
            <a:off x="914400" y="2819400"/>
            <a:ext cx="666750" cy="366713"/>
          </a:xfrm>
          <a:prstGeom prst="rect">
            <a:avLst/>
          </a:prstGeom>
          <a:noFill/>
          <a:ln w="9525">
            <a:noFill/>
            <a:miter lim="800000"/>
            <a:headEnd/>
            <a:tailEnd/>
          </a:ln>
          <a:effectLst/>
        </p:spPr>
        <p:txBody>
          <a:bodyPr wrap="none">
            <a:spAutoFit/>
          </a:bodyPr>
          <a:lstStyle/>
          <a:p>
            <a:r>
              <a:rPr lang="en-US"/>
              <a:t>Start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0" grpId="0" animBg="1"/>
      <p:bldP spid="4815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505 Agility Test</a:t>
            </a:r>
          </a:p>
        </p:txBody>
      </p:sp>
      <p:sp>
        <p:nvSpPr>
          <p:cNvPr id="49155" name="Rectangle 3"/>
          <p:cNvSpPr>
            <a:spLocks noGrp="1" noChangeArrowheads="1"/>
          </p:cNvSpPr>
          <p:nvPr>
            <p:ph type="body" idx="1"/>
          </p:nvPr>
        </p:nvSpPr>
        <p:spPr>
          <a:xfrm>
            <a:off x="685800" y="1981200"/>
            <a:ext cx="7772400" cy="4648200"/>
          </a:xfrm>
        </p:spPr>
        <p:txBody>
          <a:bodyPr/>
          <a:lstStyle/>
          <a:p>
            <a:pPr>
              <a:buClr>
                <a:srgbClr val="FF0066"/>
              </a:buClr>
              <a:buFontTx/>
              <a:buChar char="•"/>
            </a:pPr>
            <a:r>
              <a:rPr lang="en-US" sz="2800"/>
              <a:t>Requirements: Stop watch</a:t>
            </a:r>
          </a:p>
          <a:p>
            <a:pPr>
              <a:buClr>
                <a:srgbClr val="FF0066"/>
              </a:buClr>
              <a:buFontTx/>
              <a:buNone/>
            </a:pPr>
            <a:r>
              <a:rPr lang="en-US" sz="2800"/>
              <a:t>				Markers or cones</a:t>
            </a:r>
          </a:p>
          <a:p>
            <a:pPr>
              <a:buClr>
                <a:srgbClr val="FF0066"/>
              </a:buClr>
              <a:buFontTx/>
              <a:buNone/>
            </a:pPr>
            <a:r>
              <a:rPr lang="en-US" sz="2800"/>
              <a:t>				Non slip surface</a:t>
            </a:r>
          </a:p>
          <a:p>
            <a:pPr>
              <a:buClr>
                <a:srgbClr val="FF0066"/>
              </a:buClr>
              <a:buFontTx/>
              <a:buChar char="•"/>
            </a:pPr>
            <a:endParaRPr lang="en-US" sz="2800"/>
          </a:p>
          <a:p>
            <a:pPr>
              <a:buClr>
                <a:srgbClr val="FF0066"/>
              </a:buClr>
              <a:buFontTx/>
              <a:buChar char="•"/>
            </a:pPr>
            <a:r>
              <a:rPr lang="en-US" sz="2800"/>
              <a:t>Tests 180 degree turning ability</a:t>
            </a:r>
          </a:p>
          <a:p>
            <a:pPr>
              <a:buClr>
                <a:srgbClr val="FF0066"/>
              </a:buClr>
              <a:buFontTx/>
              <a:buChar char="•"/>
            </a:pPr>
            <a:endParaRPr lang="en-US" sz="2800"/>
          </a:p>
          <a:p>
            <a:pPr>
              <a:buClr>
                <a:srgbClr val="FF0066"/>
              </a:buClr>
              <a:buFontTx/>
              <a:buChar char="•"/>
            </a:pPr>
            <a:r>
              <a:rPr lang="en-US" sz="2800"/>
              <a:t>Turning ability to be checked on each leg</a:t>
            </a:r>
          </a:p>
          <a:p>
            <a:pPr>
              <a:buClr>
                <a:srgbClr val="FF0066"/>
              </a:buClr>
              <a:buFontTx/>
              <a:buChar char="•"/>
            </a:pPr>
            <a:endParaRPr lang="en-US" sz="2800"/>
          </a:p>
          <a:p>
            <a:pPr>
              <a:buClr>
                <a:srgbClr val="FF0066"/>
              </a:buClr>
              <a:buFontTx/>
              <a:buChar char="•"/>
            </a:pPr>
            <a:r>
              <a:rPr lang="en-US" sz="2800"/>
              <a:t>Norms unavailable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Zigzag Test</a:t>
            </a:r>
          </a:p>
        </p:txBody>
      </p:sp>
      <p:sp>
        <p:nvSpPr>
          <p:cNvPr id="50179" name="Rectangle 3"/>
          <p:cNvSpPr>
            <a:spLocks noGrp="1" noChangeArrowheads="1"/>
          </p:cNvSpPr>
          <p:nvPr>
            <p:ph type="body" idx="1"/>
          </p:nvPr>
        </p:nvSpPr>
        <p:spPr>
          <a:xfrm>
            <a:off x="685800" y="1981200"/>
            <a:ext cx="7772400" cy="4876800"/>
          </a:xfrm>
        </p:spPr>
        <p:txBody>
          <a:bodyPr/>
          <a:lstStyle/>
          <a:p>
            <a:endParaRPr lang="en-US"/>
          </a:p>
        </p:txBody>
      </p:sp>
      <p:sp>
        <p:nvSpPr>
          <p:cNvPr id="50180" name="AutoShape 4"/>
          <p:cNvSpPr>
            <a:spLocks noChangeArrowheads="1"/>
          </p:cNvSpPr>
          <p:nvPr/>
        </p:nvSpPr>
        <p:spPr bwMode="auto">
          <a:xfrm>
            <a:off x="1066800" y="5638800"/>
            <a:ext cx="3810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IN"/>
          </a:p>
        </p:txBody>
      </p:sp>
      <p:sp>
        <p:nvSpPr>
          <p:cNvPr id="50181" name="AutoShape 5"/>
          <p:cNvSpPr>
            <a:spLocks noChangeArrowheads="1"/>
          </p:cNvSpPr>
          <p:nvPr/>
        </p:nvSpPr>
        <p:spPr bwMode="auto">
          <a:xfrm>
            <a:off x="6934200" y="5562600"/>
            <a:ext cx="3810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IN"/>
          </a:p>
        </p:txBody>
      </p:sp>
      <p:sp>
        <p:nvSpPr>
          <p:cNvPr id="50182" name="AutoShape 6"/>
          <p:cNvSpPr>
            <a:spLocks noChangeArrowheads="1"/>
          </p:cNvSpPr>
          <p:nvPr/>
        </p:nvSpPr>
        <p:spPr bwMode="auto">
          <a:xfrm>
            <a:off x="6781800" y="2133600"/>
            <a:ext cx="3810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IN"/>
          </a:p>
        </p:txBody>
      </p:sp>
      <p:sp>
        <p:nvSpPr>
          <p:cNvPr id="50183" name="AutoShape 7"/>
          <p:cNvSpPr>
            <a:spLocks noChangeArrowheads="1"/>
          </p:cNvSpPr>
          <p:nvPr/>
        </p:nvSpPr>
        <p:spPr bwMode="auto">
          <a:xfrm>
            <a:off x="3886200" y="3810000"/>
            <a:ext cx="3810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IN"/>
          </a:p>
        </p:txBody>
      </p:sp>
      <p:sp>
        <p:nvSpPr>
          <p:cNvPr id="50184" name="AutoShape 8"/>
          <p:cNvSpPr>
            <a:spLocks noChangeArrowheads="1"/>
          </p:cNvSpPr>
          <p:nvPr/>
        </p:nvSpPr>
        <p:spPr bwMode="auto">
          <a:xfrm>
            <a:off x="1295400" y="2133600"/>
            <a:ext cx="3810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IN"/>
          </a:p>
        </p:txBody>
      </p:sp>
      <p:sp>
        <p:nvSpPr>
          <p:cNvPr id="50185" name="Line 9"/>
          <p:cNvSpPr>
            <a:spLocks noChangeShapeType="1"/>
          </p:cNvSpPr>
          <p:nvPr/>
        </p:nvSpPr>
        <p:spPr bwMode="auto">
          <a:xfrm flipV="1">
            <a:off x="1295400" y="3352800"/>
            <a:ext cx="2819400" cy="2362200"/>
          </a:xfrm>
          <a:prstGeom prst="line">
            <a:avLst/>
          </a:prstGeom>
          <a:noFill/>
          <a:ln w="9525">
            <a:solidFill>
              <a:schemeClr val="tx1"/>
            </a:solidFill>
            <a:round/>
            <a:headEnd/>
            <a:tailEnd/>
          </a:ln>
          <a:effectLst/>
        </p:spPr>
        <p:txBody>
          <a:bodyPr/>
          <a:lstStyle/>
          <a:p>
            <a:endParaRPr lang="en-IN"/>
          </a:p>
        </p:txBody>
      </p:sp>
      <p:sp>
        <p:nvSpPr>
          <p:cNvPr id="50186" name="Line 10"/>
          <p:cNvSpPr>
            <a:spLocks noChangeShapeType="1"/>
          </p:cNvSpPr>
          <p:nvPr/>
        </p:nvSpPr>
        <p:spPr bwMode="auto">
          <a:xfrm>
            <a:off x="4114800" y="3352800"/>
            <a:ext cx="3276600" cy="2971800"/>
          </a:xfrm>
          <a:prstGeom prst="line">
            <a:avLst/>
          </a:prstGeom>
          <a:noFill/>
          <a:ln w="9525">
            <a:solidFill>
              <a:schemeClr val="tx1"/>
            </a:solidFill>
            <a:round/>
            <a:headEnd/>
            <a:tailEnd/>
          </a:ln>
          <a:effectLst/>
        </p:spPr>
        <p:txBody>
          <a:bodyPr/>
          <a:lstStyle/>
          <a:p>
            <a:endParaRPr lang="en-IN"/>
          </a:p>
        </p:txBody>
      </p:sp>
      <p:sp>
        <p:nvSpPr>
          <p:cNvPr id="50187" name="Line 11"/>
          <p:cNvSpPr>
            <a:spLocks noChangeShapeType="1"/>
          </p:cNvSpPr>
          <p:nvPr/>
        </p:nvSpPr>
        <p:spPr bwMode="auto">
          <a:xfrm flipV="1">
            <a:off x="7391400" y="1905000"/>
            <a:ext cx="0" cy="4419600"/>
          </a:xfrm>
          <a:prstGeom prst="line">
            <a:avLst/>
          </a:prstGeom>
          <a:noFill/>
          <a:ln w="9525">
            <a:solidFill>
              <a:schemeClr val="tx1"/>
            </a:solidFill>
            <a:round/>
            <a:headEnd/>
            <a:tailEnd/>
          </a:ln>
          <a:effectLst/>
        </p:spPr>
        <p:txBody>
          <a:bodyPr/>
          <a:lstStyle/>
          <a:p>
            <a:endParaRPr lang="en-IN"/>
          </a:p>
        </p:txBody>
      </p:sp>
      <p:sp>
        <p:nvSpPr>
          <p:cNvPr id="50188" name="Line 12"/>
          <p:cNvSpPr>
            <a:spLocks noChangeShapeType="1"/>
          </p:cNvSpPr>
          <p:nvPr/>
        </p:nvSpPr>
        <p:spPr bwMode="auto">
          <a:xfrm flipH="1">
            <a:off x="3886200" y="1905000"/>
            <a:ext cx="3505200" cy="2514600"/>
          </a:xfrm>
          <a:prstGeom prst="line">
            <a:avLst/>
          </a:prstGeom>
          <a:noFill/>
          <a:ln w="9525">
            <a:solidFill>
              <a:schemeClr val="tx1"/>
            </a:solidFill>
            <a:round/>
            <a:headEnd/>
            <a:tailEnd/>
          </a:ln>
          <a:effectLst/>
        </p:spPr>
        <p:txBody>
          <a:bodyPr/>
          <a:lstStyle/>
          <a:p>
            <a:endParaRPr lang="en-IN"/>
          </a:p>
        </p:txBody>
      </p:sp>
      <p:sp>
        <p:nvSpPr>
          <p:cNvPr id="50189" name="Line 13"/>
          <p:cNvSpPr>
            <a:spLocks noChangeShapeType="1"/>
          </p:cNvSpPr>
          <p:nvPr/>
        </p:nvSpPr>
        <p:spPr bwMode="auto">
          <a:xfrm flipH="1" flipV="1">
            <a:off x="1600200" y="2362200"/>
            <a:ext cx="2286000" cy="2057400"/>
          </a:xfrm>
          <a:prstGeom prst="line">
            <a:avLst/>
          </a:prstGeom>
          <a:noFill/>
          <a:ln w="9525">
            <a:solidFill>
              <a:schemeClr val="tx1"/>
            </a:solidFill>
            <a:round/>
            <a:headEnd/>
            <a:tailEnd/>
          </a:ln>
          <a:effectLst/>
        </p:spPr>
        <p:txBody>
          <a:bodyPr/>
          <a:lstStyle/>
          <a:p>
            <a:endParaRPr lang="en-IN"/>
          </a:p>
        </p:txBody>
      </p:sp>
      <p:sp>
        <p:nvSpPr>
          <p:cNvPr id="50190" name="Line 14"/>
          <p:cNvSpPr>
            <a:spLocks noChangeShapeType="1"/>
          </p:cNvSpPr>
          <p:nvPr/>
        </p:nvSpPr>
        <p:spPr bwMode="auto">
          <a:xfrm flipH="1">
            <a:off x="1219200" y="2362200"/>
            <a:ext cx="381000" cy="3352800"/>
          </a:xfrm>
          <a:prstGeom prst="line">
            <a:avLst/>
          </a:prstGeom>
          <a:noFill/>
          <a:ln w="9525">
            <a:solidFill>
              <a:schemeClr val="tx1"/>
            </a:solidFill>
            <a:round/>
            <a:headEnd/>
            <a:tailEnd/>
          </a:ln>
          <a:effectLst/>
        </p:spPr>
        <p:txBody>
          <a:bodyPr/>
          <a:lstStyle/>
          <a:p>
            <a:endParaRPr lang="en-IN"/>
          </a:p>
        </p:txBody>
      </p:sp>
      <p:sp>
        <p:nvSpPr>
          <p:cNvPr id="50191" name="Line 15"/>
          <p:cNvSpPr>
            <a:spLocks noChangeShapeType="1"/>
          </p:cNvSpPr>
          <p:nvPr/>
        </p:nvSpPr>
        <p:spPr bwMode="auto">
          <a:xfrm>
            <a:off x="1219200" y="6477000"/>
            <a:ext cx="6019800" cy="0"/>
          </a:xfrm>
          <a:prstGeom prst="line">
            <a:avLst/>
          </a:prstGeom>
          <a:noFill/>
          <a:ln w="9525">
            <a:solidFill>
              <a:schemeClr val="tx1"/>
            </a:solidFill>
            <a:round/>
            <a:headEnd/>
            <a:tailEnd/>
          </a:ln>
          <a:effectLst/>
        </p:spPr>
        <p:txBody>
          <a:bodyPr/>
          <a:lstStyle/>
          <a:p>
            <a:endParaRPr lang="en-IN"/>
          </a:p>
        </p:txBody>
      </p:sp>
      <p:sp>
        <p:nvSpPr>
          <p:cNvPr id="50192" name="Text Box 16"/>
          <p:cNvSpPr txBox="1">
            <a:spLocks noChangeArrowheads="1"/>
          </p:cNvSpPr>
          <p:nvPr/>
        </p:nvSpPr>
        <p:spPr bwMode="auto">
          <a:xfrm>
            <a:off x="3413125" y="6589713"/>
            <a:ext cx="958850" cy="366712"/>
          </a:xfrm>
          <a:prstGeom prst="rect">
            <a:avLst/>
          </a:prstGeom>
          <a:noFill/>
          <a:ln w="9525">
            <a:noFill/>
            <a:miter lim="800000"/>
            <a:headEnd/>
            <a:tailEnd/>
          </a:ln>
          <a:effectLst/>
        </p:spPr>
        <p:txBody>
          <a:bodyPr wrap="none">
            <a:spAutoFit/>
          </a:bodyPr>
          <a:lstStyle/>
          <a:p>
            <a:r>
              <a:rPr lang="en-US"/>
              <a:t>16 Feet</a:t>
            </a:r>
          </a:p>
        </p:txBody>
      </p:sp>
      <p:sp>
        <p:nvSpPr>
          <p:cNvPr id="50193" name="Line 17"/>
          <p:cNvSpPr>
            <a:spLocks noChangeShapeType="1"/>
          </p:cNvSpPr>
          <p:nvPr/>
        </p:nvSpPr>
        <p:spPr bwMode="auto">
          <a:xfrm flipV="1">
            <a:off x="8001000" y="2438400"/>
            <a:ext cx="0" cy="3352800"/>
          </a:xfrm>
          <a:prstGeom prst="line">
            <a:avLst/>
          </a:prstGeom>
          <a:noFill/>
          <a:ln w="9525">
            <a:solidFill>
              <a:schemeClr val="tx1"/>
            </a:solidFill>
            <a:round/>
            <a:headEnd/>
            <a:tailEnd/>
          </a:ln>
          <a:effectLst/>
        </p:spPr>
        <p:txBody>
          <a:bodyPr/>
          <a:lstStyle/>
          <a:p>
            <a:endParaRPr lang="en-IN"/>
          </a:p>
        </p:txBody>
      </p:sp>
      <p:sp>
        <p:nvSpPr>
          <p:cNvPr id="50194" name="Text Box 18"/>
          <p:cNvSpPr txBox="1">
            <a:spLocks noChangeArrowheads="1"/>
          </p:cNvSpPr>
          <p:nvPr/>
        </p:nvSpPr>
        <p:spPr bwMode="auto">
          <a:xfrm rot="16200000">
            <a:off x="7781132" y="3801268"/>
            <a:ext cx="958850" cy="366713"/>
          </a:xfrm>
          <a:prstGeom prst="rect">
            <a:avLst/>
          </a:prstGeom>
          <a:noFill/>
          <a:ln w="9525">
            <a:noFill/>
            <a:miter lim="800000"/>
            <a:headEnd/>
            <a:tailEnd/>
          </a:ln>
          <a:effectLst/>
        </p:spPr>
        <p:txBody>
          <a:bodyPr wrap="none">
            <a:spAutoFit/>
          </a:bodyPr>
          <a:lstStyle/>
          <a:p>
            <a:r>
              <a:rPr lang="en-US"/>
              <a:t>10 Feet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animBg="1"/>
      <p:bldP spid="50186" grpId="0" animBg="1"/>
      <p:bldP spid="50187" grpId="0" animBg="1"/>
      <p:bldP spid="50188" grpId="0" animBg="1"/>
      <p:bldP spid="50189" grpId="0" animBg="1"/>
      <p:bldP spid="5019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T Test</a:t>
            </a:r>
          </a:p>
        </p:txBody>
      </p:sp>
      <p:sp>
        <p:nvSpPr>
          <p:cNvPr id="51203" name="Rectangle 3"/>
          <p:cNvSpPr>
            <a:spLocks noGrp="1" noChangeArrowheads="1"/>
          </p:cNvSpPr>
          <p:nvPr>
            <p:ph type="body" idx="1"/>
          </p:nvPr>
        </p:nvSpPr>
        <p:spPr/>
        <p:txBody>
          <a:bodyPr/>
          <a:lstStyle/>
          <a:p>
            <a:endParaRPr lang="en-US"/>
          </a:p>
        </p:txBody>
      </p:sp>
      <p:sp>
        <p:nvSpPr>
          <p:cNvPr id="51204" name="Rectangle 4"/>
          <p:cNvSpPr>
            <a:spLocks noChangeArrowheads="1"/>
          </p:cNvSpPr>
          <p:nvPr/>
        </p:nvSpPr>
        <p:spPr bwMode="auto">
          <a:xfrm>
            <a:off x="4419600" y="3429000"/>
            <a:ext cx="152400" cy="2590800"/>
          </a:xfrm>
          <a:prstGeom prst="rect">
            <a:avLst/>
          </a:prstGeom>
          <a:solidFill>
            <a:schemeClr val="accent1"/>
          </a:solidFill>
          <a:ln w="9525">
            <a:solidFill>
              <a:schemeClr val="tx1"/>
            </a:solidFill>
            <a:miter lim="800000"/>
            <a:headEnd/>
            <a:tailEnd/>
          </a:ln>
          <a:effectLst/>
        </p:spPr>
        <p:txBody>
          <a:bodyPr wrap="none" anchor="ctr"/>
          <a:lstStyle/>
          <a:p>
            <a:endParaRPr lang="en-IN"/>
          </a:p>
        </p:txBody>
      </p:sp>
      <p:sp>
        <p:nvSpPr>
          <p:cNvPr id="51205" name="Rectangle 5"/>
          <p:cNvSpPr>
            <a:spLocks noChangeArrowheads="1"/>
          </p:cNvSpPr>
          <p:nvPr/>
        </p:nvSpPr>
        <p:spPr bwMode="auto">
          <a:xfrm>
            <a:off x="2819400" y="3352800"/>
            <a:ext cx="3581400" cy="76200"/>
          </a:xfrm>
          <a:prstGeom prst="rect">
            <a:avLst/>
          </a:prstGeom>
          <a:solidFill>
            <a:schemeClr val="accent1"/>
          </a:solidFill>
          <a:ln w="9525">
            <a:solidFill>
              <a:schemeClr val="tx1"/>
            </a:solidFill>
            <a:miter lim="800000"/>
            <a:headEnd/>
            <a:tailEnd/>
          </a:ln>
          <a:effectLst/>
        </p:spPr>
        <p:txBody>
          <a:bodyPr wrap="none" anchor="ctr"/>
          <a:lstStyle/>
          <a:p>
            <a:endParaRPr lang="en-IN"/>
          </a:p>
        </p:txBody>
      </p:sp>
      <p:sp>
        <p:nvSpPr>
          <p:cNvPr id="51206" name="Line 6"/>
          <p:cNvSpPr>
            <a:spLocks noChangeShapeType="1"/>
          </p:cNvSpPr>
          <p:nvPr/>
        </p:nvSpPr>
        <p:spPr bwMode="auto">
          <a:xfrm>
            <a:off x="1676400" y="3429000"/>
            <a:ext cx="0" cy="2590800"/>
          </a:xfrm>
          <a:prstGeom prst="line">
            <a:avLst/>
          </a:prstGeom>
          <a:noFill/>
          <a:ln w="9525">
            <a:solidFill>
              <a:schemeClr val="tx1"/>
            </a:solidFill>
            <a:round/>
            <a:headEnd type="triangle" w="med" len="med"/>
            <a:tailEnd type="triangle" w="med" len="med"/>
          </a:ln>
          <a:effectLst/>
        </p:spPr>
        <p:txBody>
          <a:bodyPr/>
          <a:lstStyle/>
          <a:p>
            <a:endParaRPr lang="en-IN"/>
          </a:p>
        </p:txBody>
      </p:sp>
      <p:sp>
        <p:nvSpPr>
          <p:cNvPr id="51207" name="Line 7"/>
          <p:cNvSpPr>
            <a:spLocks noChangeShapeType="1"/>
          </p:cNvSpPr>
          <p:nvPr/>
        </p:nvSpPr>
        <p:spPr bwMode="auto">
          <a:xfrm>
            <a:off x="2819400" y="6400800"/>
            <a:ext cx="3657600" cy="0"/>
          </a:xfrm>
          <a:prstGeom prst="line">
            <a:avLst/>
          </a:prstGeom>
          <a:noFill/>
          <a:ln w="9525">
            <a:solidFill>
              <a:schemeClr val="tx1"/>
            </a:solidFill>
            <a:round/>
            <a:headEnd type="triangle" w="med" len="med"/>
            <a:tailEnd type="triangle" w="med" len="med"/>
          </a:ln>
          <a:effectLst/>
        </p:spPr>
        <p:txBody>
          <a:bodyPr/>
          <a:lstStyle/>
          <a:p>
            <a:endParaRPr lang="en-IN"/>
          </a:p>
        </p:txBody>
      </p:sp>
      <p:sp>
        <p:nvSpPr>
          <p:cNvPr id="51208" name="Text Box 8"/>
          <p:cNvSpPr txBox="1">
            <a:spLocks noChangeArrowheads="1"/>
          </p:cNvSpPr>
          <p:nvPr/>
        </p:nvSpPr>
        <p:spPr bwMode="auto">
          <a:xfrm>
            <a:off x="3810000" y="6491288"/>
            <a:ext cx="1200150" cy="366712"/>
          </a:xfrm>
          <a:prstGeom prst="rect">
            <a:avLst/>
          </a:prstGeom>
          <a:noFill/>
          <a:ln w="9525">
            <a:noFill/>
            <a:miter lim="800000"/>
            <a:headEnd/>
            <a:tailEnd/>
          </a:ln>
          <a:effectLst/>
        </p:spPr>
        <p:txBody>
          <a:bodyPr wrap="none">
            <a:spAutoFit/>
          </a:bodyPr>
          <a:lstStyle/>
          <a:p>
            <a:r>
              <a:rPr lang="en-US"/>
              <a:t>10 Meters</a:t>
            </a:r>
          </a:p>
        </p:txBody>
      </p:sp>
      <p:sp>
        <p:nvSpPr>
          <p:cNvPr id="51209" name="Text Box 9"/>
          <p:cNvSpPr txBox="1">
            <a:spLocks noChangeArrowheads="1"/>
          </p:cNvSpPr>
          <p:nvPr/>
        </p:nvSpPr>
        <p:spPr bwMode="auto">
          <a:xfrm>
            <a:off x="1295400" y="3733800"/>
            <a:ext cx="214313" cy="366713"/>
          </a:xfrm>
          <a:prstGeom prst="rect">
            <a:avLst/>
          </a:prstGeom>
          <a:noFill/>
          <a:ln w="9525">
            <a:noFill/>
            <a:miter lim="800000"/>
            <a:headEnd/>
            <a:tailEnd/>
          </a:ln>
          <a:effectLst/>
        </p:spPr>
        <p:txBody>
          <a:bodyPr>
            <a:spAutoFit/>
          </a:bodyPr>
          <a:lstStyle/>
          <a:p>
            <a:endParaRPr lang="en-US"/>
          </a:p>
        </p:txBody>
      </p:sp>
      <p:sp>
        <p:nvSpPr>
          <p:cNvPr id="51210" name="Text Box 10"/>
          <p:cNvSpPr txBox="1">
            <a:spLocks noChangeArrowheads="1"/>
          </p:cNvSpPr>
          <p:nvPr/>
        </p:nvSpPr>
        <p:spPr bwMode="auto">
          <a:xfrm rot="5400000">
            <a:off x="1207294" y="4307681"/>
            <a:ext cx="458788" cy="346075"/>
          </a:xfrm>
          <a:prstGeom prst="rect">
            <a:avLst/>
          </a:prstGeom>
          <a:noFill/>
          <a:ln w="9525">
            <a:noFill/>
            <a:miter lim="800000"/>
            <a:headEnd/>
            <a:tailEnd/>
          </a:ln>
          <a:effectLst/>
        </p:spPr>
        <p:txBody>
          <a:bodyPr rot="10800000" vert="eaVert" wrap="none">
            <a:spAutoFit/>
          </a:bodyPr>
          <a:lstStyle/>
          <a:p>
            <a:r>
              <a:rPr lang="en-US"/>
              <a:t>10</a:t>
            </a:r>
          </a:p>
        </p:txBody>
      </p:sp>
      <p:sp>
        <p:nvSpPr>
          <p:cNvPr id="51211" name="Line 11"/>
          <p:cNvSpPr>
            <a:spLocks noChangeShapeType="1"/>
          </p:cNvSpPr>
          <p:nvPr/>
        </p:nvSpPr>
        <p:spPr bwMode="auto">
          <a:xfrm flipV="1">
            <a:off x="4038600" y="3733800"/>
            <a:ext cx="0" cy="2209800"/>
          </a:xfrm>
          <a:prstGeom prst="line">
            <a:avLst/>
          </a:prstGeom>
          <a:noFill/>
          <a:ln w="9525">
            <a:solidFill>
              <a:schemeClr val="tx1"/>
            </a:solidFill>
            <a:round/>
            <a:headEnd/>
            <a:tailEnd type="triangle" w="med" len="med"/>
          </a:ln>
          <a:effectLst/>
        </p:spPr>
        <p:txBody>
          <a:bodyPr/>
          <a:lstStyle/>
          <a:p>
            <a:endParaRPr lang="en-IN"/>
          </a:p>
        </p:txBody>
      </p:sp>
      <p:sp>
        <p:nvSpPr>
          <p:cNvPr id="51212" name="Line 12"/>
          <p:cNvSpPr>
            <a:spLocks noChangeShapeType="1"/>
          </p:cNvSpPr>
          <p:nvPr/>
        </p:nvSpPr>
        <p:spPr bwMode="auto">
          <a:xfrm flipH="1">
            <a:off x="2743200" y="3581400"/>
            <a:ext cx="1295400" cy="0"/>
          </a:xfrm>
          <a:prstGeom prst="line">
            <a:avLst/>
          </a:prstGeom>
          <a:noFill/>
          <a:ln w="9525">
            <a:solidFill>
              <a:schemeClr val="tx1"/>
            </a:solidFill>
            <a:round/>
            <a:headEnd/>
            <a:tailEnd type="triangle" w="med" len="med"/>
          </a:ln>
          <a:effectLst/>
        </p:spPr>
        <p:txBody>
          <a:bodyPr/>
          <a:lstStyle/>
          <a:p>
            <a:endParaRPr lang="en-IN"/>
          </a:p>
        </p:txBody>
      </p:sp>
      <p:sp>
        <p:nvSpPr>
          <p:cNvPr id="51213" name="Line 13"/>
          <p:cNvSpPr>
            <a:spLocks noChangeShapeType="1"/>
          </p:cNvSpPr>
          <p:nvPr/>
        </p:nvSpPr>
        <p:spPr bwMode="auto">
          <a:xfrm>
            <a:off x="2819400" y="3124200"/>
            <a:ext cx="3581400" cy="0"/>
          </a:xfrm>
          <a:prstGeom prst="line">
            <a:avLst/>
          </a:prstGeom>
          <a:noFill/>
          <a:ln w="9525">
            <a:solidFill>
              <a:schemeClr val="tx1"/>
            </a:solidFill>
            <a:round/>
            <a:headEnd/>
            <a:tailEnd type="triangle" w="med" len="med"/>
          </a:ln>
          <a:effectLst/>
        </p:spPr>
        <p:txBody>
          <a:bodyPr/>
          <a:lstStyle/>
          <a:p>
            <a:endParaRPr lang="en-IN"/>
          </a:p>
        </p:txBody>
      </p:sp>
      <p:sp>
        <p:nvSpPr>
          <p:cNvPr id="51214" name="Line 14"/>
          <p:cNvSpPr>
            <a:spLocks noChangeShapeType="1"/>
          </p:cNvSpPr>
          <p:nvPr/>
        </p:nvSpPr>
        <p:spPr bwMode="auto">
          <a:xfrm flipH="1">
            <a:off x="4876800" y="3581400"/>
            <a:ext cx="1524000" cy="0"/>
          </a:xfrm>
          <a:prstGeom prst="line">
            <a:avLst/>
          </a:prstGeom>
          <a:noFill/>
          <a:ln w="9525">
            <a:solidFill>
              <a:schemeClr val="tx1"/>
            </a:solidFill>
            <a:round/>
            <a:headEnd/>
            <a:tailEnd type="triangle" w="med" len="med"/>
          </a:ln>
          <a:effectLst/>
        </p:spPr>
        <p:txBody>
          <a:bodyPr/>
          <a:lstStyle/>
          <a:p>
            <a:endParaRPr lang="en-IN"/>
          </a:p>
        </p:txBody>
      </p:sp>
      <p:sp>
        <p:nvSpPr>
          <p:cNvPr id="51215" name="Line 15"/>
          <p:cNvSpPr>
            <a:spLocks noChangeShapeType="1"/>
          </p:cNvSpPr>
          <p:nvPr/>
        </p:nvSpPr>
        <p:spPr bwMode="auto">
          <a:xfrm>
            <a:off x="4876800" y="3810000"/>
            <a:ext cx="0" cy="2133600"/>
          </a:xfrm>
          <a:prstGeom prst="line">
            <a:avLst/>
          </a:prstGeom>
          <a:noFill/>
          <a:ln w="9525">
            <a:solidFill>
              <a:schemeClr val="tx1"/>
            </a:solidFill>
            <a:round/>
            <a:headEnd/>
            <a:tailEnd type="triangle" w="med" len="med"/>
          </a:ln>
          <a:effectLst/>
        </p:spPr>
        <p:txBody>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1" grpId="0" animBg="1"/>
      <p:bldP spid="51212" grpId="0" animBg="1"/>
      <p:bldP spid="51213" grpId="0" animBg="1"/>
      <p:bldP spid="51214" grpId="0" animBg="1"/>
      <p:bldP spid="5121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Hexagon Test</a:t>
            </a:r>
          </a:p>
        </p:txBody>
      </p:sp>
      <p:sp>
        <p:nvSpPr>
          <p:cNvPr id="52227" name="Rectangle 3"/>
          <p:cNvSpPr>
            <a:spLocks noGrp="1" noChangeArrowheads="1"/>
          </p:cNvSpPr>
          <p:nvPr>
            <p:ph type="body" idx="1"/>
          </p:nvPr>
        </p:nvSpPr>
        <p:spPr/>
        <p:txBody>
          <a:bodyPr/>
          <a:lstStyle/>
          <a:p>
            <a:endParaRPr lang="en-US"/>
          </a:p>
        </p:txBody>
      </p:sp>
      <p:sp>
        <p:nvSpPr>
          <p:cNvPr id="52228" name="AutoShape 4"/>
          <p:cNvSpPr>
            <a:spLocks noChangeArrowheads="1"/>
          </p:cNvSpPr>
          <p:nvPr/>
        </p:nvSpPr>
        <p:spPr bwMode="auto">
          <a:xfrm>
            <a:off x="2819400" y="2667000"/>
            <a:ext cx="3352800" cy="2895600"/>
          </a:xfrm>
          <a:prstGeom prst="hexagon">
            <a:avLst>
              <a:gd name="adj" fmla="val 28947"/>
              <a:gd name="vf" fmla="val 115470"/>
            </a:avLst>
          </a:prstGeom>
          <a:solidFill>
            <a:schemeClr val="accent1"/>
          </a:solidFill>
          <a:ln w="9525">
            <a:solidFill>
              <a:schemeClr val="tx1"/>
            </a:solidFill>
            <a:miter lim="800000"/>
            <a:headEnd/>
            <a:tailEnd/>
          </a:ln>
          <a:effectLst/>
        </p:spPr>
        <p:txBody>
          <a:bodyPr wrap="none" anchor="ctr"/>
          <a:lstStyle/>
          <a:p>
            <a:endParaRPr lang="en-IN"/>
          </a:p>
        </p:txBody>
      </p:sp>
      <p:sp>
        <p:nvSpPr>
          <p:cNvPr id="52229" name="AutoShape 5"/>
          <p:cNvSpPr>
            <a:spLocks noChangeArrowheads="1"/>
          </p:cNvSpPr>
          <p:nvPr/>
        </p:nvSpPr>
        <p:spPr bwMode="auto">
          <a:xfrm>
            <a:off x="4191000" y="4038600"/>
            <a:ext cx="457200" cy="223838"/>
          </a:xfrm>
          <a:prstGeom prst="diamond">
            <a:avLst/>
          </a:prstGeom>
          <a:solidFill>
            <a:schemeClr val="accent1"/>
          </a:solidFill>
          <a:ln w="9525">
            <a:solidFill>
              <a:schemeClr val="tx1"/>
            </a:solidFill>
            <a:miter lim="800000"/>
            <a:headEnd/>
            <a:tailEnd/>
          </a:ln>
          <a:effectLst/>
        </p:spPr>
        <p:txBody>
          <a:bodyPr wrap="none" anchor="ctr"/>
          <a:lstStyle/>
          <a:p>
            <a:endParaRPr lang="en-IN"/>
          </a:p>
        </p:txBody>
      </p:sp>
      <p:sp>
        <p:nvSpPr>
          <p:cNvPr id="52230" name="Line 6"/>
          <p:cNvSpPr>
            <a:spLocks noChangeShapeType="1"/>
          </p:cNvSpPr>
          <p:nvPr/>
        </p:nvSpPr>
        <p:spPr bwMode="auto">
          <a:xfrm>
            <a:off x="3657600" y="5867400"/>
            <a:ext cx="1676400" cy="0"/>
          </a:xfrm>
          <a:prstGeom prst="line">
            <a:avLst/>
          </a:prstGeom>
          <a:noFill/>
          <a:ln w="9525">
            <a:solidFill>
              <a:schemeClr val="tx1"/>
            </a:solidFill>
            <a:round/>
            <a:headEnd type="triangle" w="med" len="med"/>
            <a:tailEnd type="triangle" w="med" len="med"/>
          </a:ln>
          <a:effectLst/>
        </p:spPr>
        <p:txBody>
          <a:bodyPr/>
          <a:lstStyle/>
          <a:p>
            <a:endParaRPr lang="en-IN"/>
          </a:p>
        </p:txBody>
      </p:sp>
      <p:sp>
        <p:nvSpPr>
          <p:cNvPr id="52231" name="Text Box 7"/>
          <p:cNvSpPr txBox="1">
            <a:spLocks noChangeArrowheads="1"/>
          </p:cNvSpPr>
          <p:nvPr/>
        </p:nvSpPr>
        <p:spPr bwMode="auto">
          <a:xfrm>
            <a:off x="3810000" y="5867400"/>
            <a:ext cx="1162050" cy="366713"/>
          </a:xfrm>
          <a:prstGeom prst="rect">
            <a:avLst/>
          </a:prstGeom>
          <a:noFill/>
          <a:ln w="9525">
            <a:noFill/>
            <a:miter lim="800000"/>
            <a:headEnd/>
            <a:tailEnd/>
          </a:ln>
          <a:effectLst/>
        </p:spPr>
        <p:txBody>
          <a:bodyPr wrap="none">
            <a:spAutoFit/>
          </a:bodyPr>
          <a:lstStyle/>
          <a:p>
            <a:r>
              <a:rPr lang="en-US"/>
              <a:t>24 inches</a:t>
            </a:r>
          </a:p>
        </p:txBody>
      </p:sp>
      <p:sp>
        <p:nvSpPr>
          <p:cNvPr id="52232" name="Arc 8"/>
          <p:cNvSpPr>
            <a:spLocks/>
          </p:cNvSpPr>
          <p:nvPr/>
        </p:nvSpPr>
        <p:spPr bwMode="auto">
          <a:xfrm flipH="1">
            <a:off x="5106988" y="5183188"/>
            <a:ext cx="368300" cy="381000"/>
          </a:xfrm>
          <a:custGeom>
            <a:avLst/>
            <a:gdLst>
              <a:gd name="G0" fmla="+- 4511 0 0"/>
              <a:gd name="G1" fmla="+- 21600 0 0"/>
              <a:gd name="G2" fmla="+- 21600 0 0"/>
              <a:gd name="T0" fmla="*/ 0 w 26111"/>
              <a:gd name="T1" fmla="*/ 476 h 21600"/>
              <a:gd name="T2" fmla="*/ 26111 w 26111"/>
              <a:gd name="T3" fmla="*/ 21600 h 21600"/>
              <a:gd name="T4" fmla="*/ 4511 w 26111"/>
              <a:gd name="T5" fmla="*/ 21600 h 21600"/>
            </a:gdLst>
            <a:ahLst/>
            <a:cxnLst>
              <a:cxn ang="0">
                <a:pos x="T0" y="T1"/>
              </a:cxn>
              <a:cxn ang="0">
                <a:pos x="T2" y="T3"/>
              </a:cxn>
              <a:cxn ang="0">
                <a:pos x="T4" y="T5"/>
              </a:cxn>
            </a:cxnLst>
            <a:rect l="0" t="0" r="r" b="b"/>
            <a:pathLst>
              <a:path w="26111" h="21600" fill="none" extrusionOk="0">
                <a:moveTo>
                  <a:pt x="0" y="476"/>
                </a:moveTo>
                <a:cubicBezTo>
                  <a:pt x="1482" y="159"/>
                  <a:pt x="2994" y="-1"/>
                  <a:pt x="4511" y="0"/>
                </a:cubicBezTo>
                <a:cubicBezTo>
                  <a:pt x="16440" y="0"/>
                  <a:pt x="26111" y="9670"/>
                  <a:pt x="26111" y="21600"/>
                </a:cubicBezTo>
              </a:path>
              <a:path w="26111" h="21600" stroke="0" extrusionOk="0">
                <a:moveTo>
                  <a:pt x="0" y="476"/>
                </a:moveTo>
                <a:cubicBezTo>
                  <a:pt x="1482" y="159"/>
                  <a:pt x="2994" y="-1"/>
                  <a:pt x="4511" y="0"/>
                </a:cubicBezTo>
                <a:cubicBezTo>
                  <a:pt x="16440" y="0"/>
                  <a:pt x="26111" y="9670"/>
                  <a:pt x="26111" y="21600"/>
                </a:cubicBezTo>
                <a:lnTo>
                  <a:pt x="4511" y="21600"/>
                </a:lnTo>
                <a:close/>
              </a:path>
            </a:pathLst>
          </a:custGeom>
          <a:noFill/>
          <a:ln w="9525">
            <a:solidFill>
              <a:schemeClr val="tx1"/>
            </a:solidFill>
            <a:round/>
            <a:headEnd/>
            <a:tailEnd/>
          </a:ln>
          <a:effectLst/>
        </p:spPr>
        <p:txBody>
          <a:bodyPr wrap="none" anchor="ctr"/>
          <a:lstStyle/>
          <a:p>
            <a:endParaRPr lang="en-IN"/>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Cardio Respiratory Endurance</a:t>
            </a:r>
          </a:p>
        </p:txBody>
      </p:sp>
      <p:sp>
        <p:nvSpPr>
          <p:cNvPr id="53255" name="Rectangle 7"/>
          <p:cNvSpPr>
            <a:spLocks noGrp="1" noChangeArrowheads="1"/>
          </p:cNvSpPr>
          <p:nvPr>
            <p:ph type="body" sz="half" idx="1"/>
          </p:nvPr>
        </p:nvSpPr>
        <p:spPr>
          <a:xfrm>
            <a:off x="685800" y="1981200"/>
            <a:ext cx="4724400" cy="4114800"/>
          </a:xfrm>
        </p:spPr>
        <p:txBody>
          <a:bodyPr/>
          <a:lstStyle/>
          <a:p>
            <a:pPr>
              <a:buClr>
                <a:srgbClr val="FF0066"/>
              </a:buClr>
              <a:buFontTx/>
              <a:buChar char="•"/>
            </a:pPr>
            <a:r>
              <a:rPr lang="en-US" sz="2800"/>
              <a:t>Ability of the Cardiovascular and the Pulmonary system to meet the physical demands placed while performing a prolonged dynamic, rhythmic exercise involving larger muscle groups</a:t>
            </a:r>
          </a:p>
        </p:txBody>
      </p:sp>
      <p:pic>
        <p:nvPicPr>
          <p:cNvPr id="53258" name="Picture 10" descr="DSC06779"/>
          <p:cNvPicPr>
            <a:picLocks noGrp="1" noChangeAspect="1" noChangeArrowheads="1"/>
          </p:cNvPicPr>
          <p:nvPr>
            <p:ph sz="half" idx="2"/>
          </p:nvPr>
        </p:nvPicPr>
        <p:blipFill>
          <a:blip r:embed="rId2" cstate="print"/>
          <a:srcRect/>
          <a:stretch>
            <a:fillRect/>
          </a:stretch>
        </p:blipFill>
        <p:spPr>
          <a:xfrm>
            <a:off x="5334000" y="1905000"/>
            <a:ext cx="3810000" cy="3886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3255">
                                            <p:txEl>
                                              <p:pRg st="0" end="0"/>
                                            </p:txEl>
                                          </p:spTgt>
                                        </p:tgtEl>
                                        <p:attrNameLst>
                                          <p:attrName>style.visibility</p:attrName>
                                        </p:attrNameLst>
                                      </p:cBhvr>
                                      <p:to>
                                        <p:strVal val="visible"/>
                                      </p:to>
                                    </p:set>
                                    <p:animEffect transition="in" filter="checkerboard(across)">
                                      <p:cBhvr>
                                        <p:cTn id="7" dur="500"/>
                                        <p:tgtEl>
                                          <p:spTgt spid="532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4000"/>
              <a:t>Tests of Cardio Respiratory Endurance</a:t>
            </a:r>
          </a:p>
        </p:txBody>
      </p:sp>
      <p:sp>
        <p:nvSpPr>
          <p:cNvPr id="56323" name="Rectangle 3"/>
          <p:cNvSpPr>
            <a:spLocks noGrp="1" noChangeArrowheads="1"/>
          </p:cNvSpPr>
          <p:nvPr>
            <p:ph type="body" idx="1"/>
          </p:nvPr>
        </p:nvSpPr>
        <p:spPr/>
        <p:txBody>
          <a:bodyPr/>
          <a:lstStyle/>
          <a:p>
            <a:pPr>
              <a:buClr>
                <a:srgbClr val="FF0066"/>
              </a:buClr>
              <a:buFontTx/>
              <a:buChar char="•"/>
            </a:pPr>
            <a:r>
              <a:rPr lang="en-US"/>
              <a:t>VO</a:t>
            </a:r>
            <a:r>
              <a:rPr lang="en-US" baseline="-25000"/>
              <a:t>2 </a:t>
            </a:r>
            <a:r>
              <a:rPr lang="en-US"/>
              <a:t>Max</a:t>
            </a:r>
          </a:p>
          <a:p>
            <a:pPr>
              <a:buClr>
                <a:srgbClr val="FF0066"/>
              </a:buClr>
              <a:buFontTx/>
              <a:buChar char="•"/>
            </a:pPr>
            <a:endParaRPr lang="en-US" u="sng"/>
          </a:p>
          <a:p>
            <a:pPr>
              <a:buClr>
                <a:srgbClr val="FF0066"/>
              </a:buClr>
              <a:buFontTx/>
              <a:buChar char="•"/>
            </a:pPr>
            <a:r>
              <a:rPr lang="en-US" u="sng"/>
              <a:t>Maximal Tests</a:t>
            </a:r>
            <a:r>
              <a:rPr lang="en-US"/>
              <a:t>: Gold standard of fitness testing</a:t>
            </a:r>
          </a:p>
          <a:p>
            <a:pPr>
              <a:buClr>
                <a:srgbClr val="FF0066"/>
              </a:buClr>
              <a:buFontTx/>
              <a:buChar char="•"/>
            </a:pPr>
            <a:endParaRPr lang="en-US"/>
          </a:p>
          <a:p>
            <a:pPr>
              <a:buClr>
                <a:srgbClr val="FF0066"/>
              </a:buClr>
              <a:buFontTx/>
              <a:buChar char="•"/>
            </a:pPr>
            <a:r>
              <a:rPr lang="en-US" u="sng"/>
              <a:t>Submaximal Tests</a:t>
            </a:r>
            <a:r>
              <a:rPr lang="en-US"/>
              <a:t>: Subjects are not taken to the maximal limits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Maximal Test</a:t>
            </a:r>
          </a:p>
        </p:txBody>
      </p:sp>
      <p:sp>
        <p:nvSpPr>
          <p:cNvPr id="57352" name="Rectangle 8"/>
          <p:cNvSpPr>
            <a:spLocks noGrp="1" noChangeArrowheads="1"/>
          </p:cNvSpPr>
          <p:nvPr>
            <p:ph type="body" idx="1"/>
          </p:nvPr>
        </p:nvSpPr>
        <p:spPr>
          <a:xfrm>
            <a:off x="685800" y="1981200"/>
            <a:ext cx="7772400" cy="4876800"/>
          </a:xfrm>
        </p:spPr>
        <p:txBody>
          <a:bodyPr/>
          <a:lstStyle/>
          <a:p>
            <a:pPr>
              <a:buClr>
                <a:srgbClr val="FF0066"/>
              </a:buClr>
              <a:buFontTx/>
              <a:buChar char="•"/>
            </a:pPr>
            <a:r>
              <a:rPr lang="en-US" sz="2800"/>
              <a:t>Requirements: Gas Analyzers (open/closed)</a:t>
            </a:r>
          </a:p>
          <a:p>
            <a:pPr>
              <a:buClr>
                <a:srgbClr val="FF0066"/>
              </a:buClr>
              <a:buFontTx/>
              <a:buNone/>
            </a:pPr>
            <a:r>
              <a:rPr lang="en-US" sz="2800"/>
              <a:t>				Heart Rate Tester, ECG</a:t>
            </a:r>
          </a:p>
          <a:p>
            <a:pPr>
              <a:buClr>
                <a:srgbClr val="FF0066"/>
              </a:buClr>
              <a:buFontTx/>
              <a:buNone/>
            </a:pPr>
            <a:r>
              <a:rPr lang="en-US" sz="2800"/>
              <a:t>				Ergometer</a:t>
            </a:r>
          </a:p>
          <a:p>
            <a:pPr>
              <a:buClr>
                <a:srgbClr val="FF0066"/>
              </a:buClr>
              <a:buFontTx/>
              <a:buNone/>
            </a:pPr>
            <a:endParaRPr lang="en-US" sz="2800"/>
          </a:p>
          <a:p>
            <a:pPr>
              <a:buClr>
                <a:srgbClr val="FF0066"/>
              </a:buClr>
              <a:buFontTx/>
              <a:buChar char="•"/>
            </a:pPr>
            <a:endParaRPr lang="en-US" sz="2800"/>
          </a:p>
          <a:p>
            <a:pPr>
              <a:buClr>
                <a:srgbClr val="FF0066"/>
              </a:buClr>
              <a:buFontTx/>
              <a:buChar char="•"/>
            </a:pPr>
            <a:r>
              <a:rPr lang="en-US" sz="2800"/>
              <a:t>Protocols: </a:t>
            </a:r>
          </a:p>
          <a:p>
            <a:pPr>
              <a:buClr>
                <a:srgbClr val="FF0066"/>
              </a:buClr>
              <a:buFontTx/>
              <a:buNone/>
            </a:pPr>
            <a:r>
              <a:rPr lang="en-US" sz="2800"/>
              <a:t>			Varies from lab to lab</a:t>
            </a:r>
          </a:p>
          <a:p>
            <a:pPr>
              <a:buClr>
                <a:srgbClr val="FF0066"/>
              </a:buClr>
              <a:buFontTx/>
              <a:buNone/>
            </a:pPr>
            <a:r>
              <a:rPr lang="en-US" sz="2800"/>
              <a:t>			Continuous or interval</a:t>
            </a:r>
          </a:p>
          <a:p>
            <a:pPr>
              <a:buClr>
                <a:srgbClr val="FF0066"/>
              </a:buClr>
              <a:buFontTx/>
              <a:buNone/>
            </a:pPr>
            <a:r>
              <a:rPr lang="en-US" sz="2800"/>
              <a:t>			Test Duration – 5 to 15 Minutes</a:t>
            </a:r>
          </a:p>
          <a:p>
            <a:pPr>
              <a:buFont typeface="Wingdings" pitchFamily="2" charset="2"/>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5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5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5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5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t>Sample Treadmill Protocol</a:t>
            </a:r>
          </a:p>
        </p:txBody>
      </p:sp>
      <p:graphicFrame>
        <p:nvGraphicFramePr>
          <p:cNvPr id="145485" name="Group 77"/>
          <p:cNvGraphicFramePr>
            <a:graphicFrameLocks noGrp="1"/>
          </p:cNvGraphicFramePr>
          <p:nvPr>
            <p:ph idx="1"/>
          </p:nvPr>
        </p:nvGraphicFramePr>
        <p:xfrm>
          <a:off x="533400" y="1447800"/>
          <a:ext cx="8229600" cy="5090160"/>
        </p:xfrm>
        <a:graphic>
          <a:graphicData uri="http://schemas.openxmlformats.org/drawingml/2006/table">
            <a:tbl>
              <a:tblPr/>
              <a:tblGrid>
                <a:gridCol w="1066800">
                  <a:extLst>
                    <a:ext uri="{9D8B030D-6E8A-4147-A177-3AD203B41FA5}">
                      <a16:colId xmlns="" xmlns:a16="http://schemas.microsoft.com/office/drawing/2014/main" val="20000"/>
                    </a:ext>
                  </a:extLst>
                </a:gridCol>
                <a:gridCol w="2041525">
                  <a:extLst>
                    <a:ext uri="{9D8B030D-6E8A-4147-A177-3AD203B41FA5}">
                      <a16:colId xmlns="" xmlns:a16="http://schemas.microsoft.com/office/drawing/2014/main" val="20001"/>
                    </a:ext>
                  </a:extLst>
                </a:gridCol>
                <a:gridCol w="1555750">
                  <a:extLst>
                    <a:ext uri="{9D8B030D-6E8A-4147-A177-3AD203B41FA5}">
                      <a16:colId xmlns="" xmlns:a16="http://schemas.microsoft.com/office/drawing/2014/main" val="20002"/>
                    </a:ext>
                  </a:extLst>
                </a:gridCol>
                <a:gridCol w="1889125">
                  <a:extLst>
                    <a:ext uri="{9D8B030D-6E8A-4147-A177-3AD203B41FA5}">
                      <a16:colId xmlns="" xmlns:a16="http://schemas.microsoft.com/office/drawing/2014/main" val="20003"/>
                    </a:ext>
                  </a:extLst>
                </a:gridCol>
                <a:gridCol w="1676400">
                  <a:extLst>
                    <a:ext uri="{9D8B030D-6E8A-4147-A177-3AD203B41FA5}">
                      <a16:colId xmlns="" xmlns:a16="http://schemas.microsoft.com/office/drawing/2014/main" val="20004"/>
                    </a:ext>
                  </a:extLst>
                </a:gridCol>
              </a:tblGrid>
              <a:tr h="45085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Speed for sedentary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Gradient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Speed for athletes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Gradient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5243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3 Kph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6 Kph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5085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4.5 Kph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9 Kph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5243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6 Kph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11 Kph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5085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7.5 Kph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13 Kph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5243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9 Kph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15 Kph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5085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9 Kph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17 Kph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6 %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5243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9 Kph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10 %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17 Kph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10 %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45085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9 Kph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14 %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17 Kph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14 %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Specificity of VO</a:t>
            </a:r>
            <a:r>
              <a:rPr lang="en-US" baseline="-25000"/>
              <a:t>2 </a:t>
            </a:r>
            <a:r>
              <a:rPr lang="en-US"/>
              <a:t>Max </a:t>
            </a:r>
          </a:p>
        </p:txBody>
      </p:sp>
      <p:sp>
        <p:nvSpPr>
          <p:cNvPr id="60419" name="Rectangle 3"/>
          <p:cNvSpPr>
            <a:spLocks noGrp="1" noChangeArrowheads="1"/>
          </p:cNvSpPr>
          <p:nvPr>
            <p:ph type="body" idx="1"/>
          </p:nvPr>
        </p:nvSpPr>
        <p:spPr/>
        <p:txBody>
          <a:bodyPr/>
          <a:lstStyle/>
          <a:p>
            <a:pPr>
              <a:buClr>
                <a:srgbClr val="FF0066"/>
              </a:buClr>
              <a:buFontTx/>
              <a:buChar char="•"/>
            </a:pPr>
            <a:r>
              <a:rPr lang="en-US" sz="2800"/>
              <a:t>VO</a:t>
            </a:r>
            <a:r>
              <a:rPr lang="en-US" sz="2800" baseline="-25000"/>
              <a:t>2 </a:t>
            </a:r>
            <a:r>
              <a:rPr lang="en-US" sz="2800"/>
              <a:t>Max on a treadmill is considered maximum</a:t>
            </a:r>
          </a:p>
          <a:p>
            <a:pPr>
              <a:buClr>
                <a:srgbClr val="FF0066"/>
              </a:buClr>
              <a:buFontTx/>
              <a:buChar char="•"/>
            </a:pPr>
            <a:endParaRPr lang="en-US" sz="2800"/>
          </a:p>
          <a:p>
            <a:pPr>
              <a:buClr>
                <a:srgbClr val="FF0066"/>
              </a:buClr>
              <a:buFontTx/>
              <a:buChar char="•"/>
            </a:pPr>
            <a:r>
              <a:rPr lang="en-US" sz="2800"/>
              <a:t>VO</a:t>
            </a:r>
            <a:r>
              <a:rPr lang="en-US" sz="2800" baseline="-25000"/>
              <a:t>2 </a:t>
            </a:r>
            <a:r>
              <a:rPr lang="en-US" sz="2800"/>
              <a:t>Max determined on Bicycle is reported to be 4 – 7% lower than Treadmill</a:t>
            </a:r>
          </a:p>
          <a:p>
            <a:pPr>
              <a:buClr>
                <a:srgbClr val="FF0066"/>
              </a:buClr>
              <a:buFontTx/>
              <a:buChar char="•"/>
            </a:pPr>
            <a:endParaRPr lang="en-US" sz="2800"/>
          </a:p>
          <a:p>
            <a:pPr>
              <a:buClr>
                <a:srgbClr val="FF0066"/>
              </a:buClr>
              <a:buFontTx/>
              <a:buChar char="•"/>
            </a:pPr>
            <a:r>
              <a:rPr lang="en-US" sz="2800"/>
              <a:t>VO</a:t>
            </a:r>
            <a:r>
              <a:rPr lang="en-US" sz="2800" baseline="-25000"/>
              <a:t>2</a:t>
            </a:r>
            <a:r>
              <a:rPr lang="en-US" sz="2800"/>
              <a:t> Max determined on Flume is reported to be 15% lower than Treadmill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Poor Richard" pitchFamily="18" charset="0"/>
              </a:rPr>
              <a:t>Why there is a Need???</a:t>
            </a:r>
            <a:endParaRPr lang="en-IN" sz="3600" b="1" dirty="0">
              <a:solidFill>
                <a:srgbClr val="0070C0"/>
              </a:solidFill>
              <a:latin typeface="Poor Richard" pitchFamily="18" charset="0"/>
            </a:endParaRPr>
          </a:p>
        </p:txBody>
      </p:sp>
      <p:sp>
        <p:nvSpPr>
          <p:cNvPr id="3" name="Content Placeholder 2"/>
          <p:cNvSpPr>
            <a:spLocks noGrp="1"/>
          </p:cNvSpPr>
          <p:nvPr>
            <p:ph sz="quarter" idx="1"/>
          </p:nvPr>
        </p:nvSpPr>
        <p:spPr/>
        <p:txBody>
          <a:bodyPr>
            <a:normAutofit lnSpcReduction="10000"/>
          </a:bodyPr>
          <a:lstStyle/>
          <a:p>
            <a:pPr>
              <a:lnSpc>
                <a:spcPct val="150000"/>
              </a:lnSpc>
            </a:pPr>
            <a:r>
              <a:rPr lang="en-US" sz="3200" b="1" dirty="0">
                <a:solidFill>
                  <a:srgbClr val="00B050"/>
                </a:solidFill>
                <a:latin typeface="Nyala" pitchFamily="2" charset="0"/>
              </a:rPr>
              <a:t>Important part of Health Screening</a:t>
            </a:r>
          </a:p>
          <a:p>
            <a:pPr>
              <a:lnSpc>
                <a:spcPct val="150000"/>
              </a:lnSpc>
            </a:pPr>
            <a:r>
              <a:rPr lang="en-US" sz="3200" b="1" dirty="0">
                <a:solidFill>
                  <a:srgbClr val="00B050"/>
                </a:solidFill>
                <a:latin typeface="Nyala" pitchFamily="2" charset="0"/>
              </a:rPr>
              <a:t>Measurements are used for :</a:t>
            </a:r>
          </a:p>
          <a:p>
            <a:pPr>
              <a:lnSpc>
                <a:spcPct val="150000"/>
              </a:lnSpc>
              <a:buFont typeface="Wingdings" pitchFamily="2" charset="2"/>
              <a:buChar char="ü"/>
            </a:pPr>
            <a:r>
              <a:rPr lang="en-US" sz="3200" b="1" dirty="0">
                <a:solidFill>
                  <a:srgbClr val="00B050"/>
                </a:solidFill>
                <a:latin typeface="Nyala" pitchFamily="2" charset="0"/>
              </a:rPr>
              <a:t>Risk assessment.</a:t>
            </a:r>
          </a:p>
          <a:p>
            <a:pPr>
              <a:lnSpc>
                <a:spcPct val="150000"/>
              </a:lnSpc>
              <a:buFont typeface="Wingdings" pitchFamily="2" charset="2"/>
              <a:buChar char="ü"/>
            </a:pPr>
            <a:r>
              <a:rPr lang="en-US" sz="3200" b="1" dirty="0">
                <a:solidFill>
                  <a:srgbClr val="00B050"/>
                </a:solidFill>
                <a:latin typeface="Nyala" pitchFamily="2" charset="0"/>
              </a:rPr>
              <a:t>Formulating nutritional recommendations.</a:t>
            </a:r>
          </a:p>
          <a:p>
            <a:pPr>
              <a:lnSpc>
                <a:spcPct val="150000"/>
              </a:lnSpc>
              <a:buFont typeface="Wingdings" pitchFamily="2" charset="2"/>
              <a:buChar char="ü"/>
            </a:pPr>
            <a:r>
              <a:rPr lang="en-US" sz="3200" b="1" dirty="0">
                <a:solidFill>
                  <a:srgbClr val="00B050"/>
                </a:solidFill>
                <a:latin typeface="Nyala" pitchFamily="2" charset="0"/>
              </a:rPr>
              <a:t>Individualization of the exercise prescription.</a:t>
            </a:r>
          </a:p>
          <a:p>
            <a:pPr>
              <a:lnSpc>
                <a:spcPct val="150000"/>
              </a:lnSpc>
              <a:buFont typeface="Wingdings" pitchFamily="2" charset="2"/>
              <a:buChar char="ü"/>
            </a:pPr>
            <a:r>
              <a:rPr lang="en-US" sz="3200" b="1" dirty="0">
                <a:solidFill>
                  <a:srgbClr val="00B050"/>
                </a:solidFill>
                <a:latin typeface="Nyala" pitchFamily="2" charset="0"/>
              </a:rPr>
              <a:t>Evaluation of the efficacy of intervention</a:t>
            </a:r>
            <a:r>
              <a:rPr lang="en-US" sz="3200" dirty="0">
                <a:solidFill>
                  <a:srgbClr val="00B050"/>
                </a:solidFill>
                <a:latin typeface="Nyala" pitchFamily="2" charset="0"/>
              </a:rPr>
              <a:t>.</a:t>
            </a:r>
            <a:endParaRPr lang="en-IN" sz="3200" dirty="0">
              <a:solidFill>
                <a:srgbClr val="00B050"/>
              </a:solidFill>
              <a:latin typeface="Nyala" pitchFamily="2" charset="0"/>
            </a:endParaRPr>
          </a:p>
        </p:txBody>
      </p:sp>
      <p:sp>
        <p:nvSpPr>
          <p:cNvPr id="4" name="Slide Number Placeholder 3"/>
          <p:cNvSpPr>
            <a:spLocks noGrp="1"/>
          </p:cNvSpPr>
          <p:nvPr>
            <p:ph type="sldNum" sz="quarter" idx="12"/>
          </p:nvPr>
        </p:nvSpPr>
        <p:spPr/>
        <p:txBody>
          <a:bodyPr/>
          <a:lstStyle/>
          <a:p>
            <a:fld id="{DAF68474-BD3B-4D74-91DD-90D9CFE9D7DB}" type="slidenum">
              <a:rPr lang="en-IN" smtClean="0"/>
              <a:pPr/>
              <a:t>11</a:t>
            </a:fld>
            <a:endParaRPr lang="en-IN"/>
          </a:p>
        </p:txBody>
      </p:sp>
      <p:sp>
        <p:nvSpPr>
          <p:cNvPr id="5" name="Date Placeholder 4"/>
          <p:cNvSpPr>
            <a:spLocks noGrp="1"/>
          </p:cNvSpPr>
          <p:nvPr>
            <p:ph type="dt" sz="half" idx="10"/>
          </p:nvPr>
        </p:nvSpPr>
        <p:spPr/>
        <p:txBody>
          <a:bodyPr/>
          <a:lstStyle/>
          <a:p>
            <a:fld id="{47F92DAE-5175-438C-B690-AECCA86C9FB6}"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Criteria for VO</a:t>
            </a:r>
            <a:r>
              <a:rPr lang="en-US" baseline="-25000"/>
              <a:t>2 </a:t>
            </a:r>
            <a:r>
              <a:rPr lang="en-US"/>
              <a:t>Max </a:t>
            </a:r>
          </a:p>
        </p:txBody>
      </p:sp>
      <p:sp>
        <p:nvSpPr>
          <p:cNvPr id="61443" name="Rectangle 3"/>
          <p:cNvSpPr>
            <a:spLocks noGrp="1" noChangeArrowheads="1"/>
          </p:cNvSpPr>
          <p:nvPr>
            <p:ph type="body" idx="1"/>
          </p:nvPr>
        </p:nvSpPr>
        <p:spPr>
          <a:xfrm>
            <a:off x="685800" y="1981200"/>
            <a:ext cx="7772400" cy="4876800"/>
          </a:xfrm>
        </p:spPr>
        <p:txBody>
          <a:bodyPr/>
          <a:lstStyle/>
          <a:p>
            <a:pPr>
              <a:lnSpc>
                <a:spcPct val="110000"/>
              </a:lnSpc>
              <a:buClr>
                <a:srgbClr val="FF0066"/>
              </a:buClr>
              <a:buFontTx/>
              <a:buChar char="•"/>
            </a:pPr>
            <a:r>
              <a:rPr lang="en-US" sz="2800"/>
              <a:t>Plateau in VO</a:t>
            </a:r>
            <a:r>
              <a:rPr lang="en-US" sz="2800" baseline="-25000"/>
              <a:t>2</a:t>
            </a:r>
          </a:p>
          <a:p>
            <a:pPr>
              <a:lnSpc>
                <a:spcPct val="110000"/>
              </a:lnSpc>
              <a:buClr>
                <a:srgbClr val="FF0066"/>
              </a:buClr>
              <a:buFontTx/>
              <a:buChar char="•"/>
            </a:pPr>
            <a:endParaRPr lang="en-US" sz="2800" baseline="-25000"/>
          </a:p>
          <a:p>
            <a:pPr>
              <a:lnSpc>
                <a:spcPct val="110000"/>
              </a:lnSpc>
              <a:buClr>
                <a:srgbClr val="FF0066"/>
              </a:buClr>
              <a:buFontTx/>
              <a:buChar char="•"/>
            </a:pPr>
            <a:r>
              <a:rPr lang="en-US" sz="2800"/>
              <a:t>Reaching Age Predicted Maximal Heart Rate</a:t>
            </a:r>
          </a:p>
          <a:p>
            <a:pPr>
              <a:lnSpc>
                <a:spcPct val="110000"/>
              </a:lnSpc>
              <a:buClr>
                <a:srgbClr val="FF0066"/>
              </a:buClr>
              <a:buFontTx/>
              <a:buChar char="•"/>
            </a:pPr>
            <a:endParaRPr lang="en-US" sz="2800"/>
          </a:p>
          <a:p>
            <a:pPr>
              <a:lnSpc>
                <a:spcPct val="110000"/>
              </a:lnSpc>
              <a:buClr>
                <a:srgbClr val="FF0066"/>
              </a:buClr>
              <a:buFontTx/>
              <a:buChar char="•"/>
            </a:pPr>
            <a:r>
              <a:rPr lang="en-US" sz="2800"/>
              <a:t>VE / VO</a:t>
            </a:r>
            <a:r>
              <a:rPr lang="en-US" sz="2800" baseline="-25000"/>
              <a:t>2  </a:t>
            </a:r>
            <a:r>
              <a:rPr lang="en-US" sz="2800"/>
              <a:t>in excess of 33</a:t>
            </a:r>
          </a:p>
          <a:p>
            <a:pPr>
              <a:lnSpc>
                <a:spcPct val="110000"/>
              </a:lnSpc>
              <a:buClr>
                <a:srgbClr val="FF0066"/>
              </a:buClr>
              <a:buFontTx/>
              <a:buNone/>
            </a:pPr>
            <a:endParaRPr lang="en-US" sz="2800"/>
          </a:p>
          <a:p>
            <a:pPr>
              <a:lnSpc>
                <a:spcPct val="110000"/>
              </a:lnSpc>
              <a:buClr>
                <a:srgbClr val="FF0066"/>
              </a:buClr>
              <a:buFontTx/>
              <a:buChar char="•"/>
            </a:pPr>
            <a:r>
              <a:rPr lang="en-US" sz="2800"/>
              <a:t>Blood Lactate exceeding 10 m.mol / liter</a:t>
            </a:r>
          </a:p>
          <a:p>
            <a:pPr>
              <a:lnSpc>
                <a:spcPct val="110000"/>
              </a:lnSpc>
              <a:buClr>
                <a:srgbClr val="FF0066"/>
              </a:buClr>
              <a:buFontTx/>
              <a:buNone/>
            </a:pPr>
            <a:endParaRPr lang="en-US" sz="2800"/>
          </a:p>
          <a:p>
            <a:pPr>
              <a:lnSpc>
                <a:spcPct val="110000"/>
              </a:lnSpc>
              <a:buClr>
                <a:srgbClr val="FF0066"/>
              </a:buClr>
              <a:buFontTx/>
              <a:buChar char="•"/>
            </a:pPr>
            <a:r>
              <a:rPr lang="en-US" sz="2800"/>
              <a:t>RER &gt; 1.15</a:t>
            </a:r>
            <a:endParaRPr lang="en-US" sz="2800"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a:t>20 Meter incremental Shuttle Run Test</a:t>
            </a:r>
          </a:p>
        </p:txBody>
      </p:sp>
      <p:sp>
        <p:nvSpPr>
          <p:cNvPr id="63491" name="Rectangle 3"/>
          <p:cNvSpPr>
            <a:spLocks noGrp="1" noChangeArrowheads="1"/>
          </p:cNvSpPr>
          <p:nvPr>
            <p:ph type="body" idx="1"/>
          </p:nvPr>
        </p:nvSpPr>
        <p:spPr/>
        <p:txBody>
          <a:bodyPr/>
          <a:lstStyle/>
          <a:p>
            <a:pPr>
              <a:buClr>
                <a:srgbClr val="FF0066"/>
              </a:buClr>
              <a:buFontTx/>
              <a:buChar char="•"/>
            </a:pPr>
            <a:r>
              <a:rPr lang="en-US" sz="2800"/>
              <a:t>Requirements: Measuring tape, Cones</a:t>
            </a:r>
          </a:p>
          <a:p>
            <a:pPr>
              <a:buClr>
                <a:srgbClr val="FF0066"/>
              </a:buClr>
              <a:buFontTx/>
              <a:buNone/>
            </a:pPr>
            <a:r>
              <a:rPr lang="en-US" sz="2800"/>
              <a:t>				Non slip surface,</a:t>
            </a:r>
          </a:p>
          <a:p>
            <a:pPr>
              <a:buClr>
                <a:srgbClr val="FF0066"/>
              </a:buClr>
              <a:buFontTx/>
              <a:buNone/>
            </a:pPr>
            <a:r>
              <a:rPr lang="en-US" sz="2800"/>
              <a:t>				Pre recorded audio tape</a:t>
            </a:r>
          </a:p>
          <a:p>
            <a:pPr>
              <a:buClr>
                <a:srgbClr val="FF0066"/>
              </a:buClr>
              <a:buFontTx/>
              <a:buNone/>
            </a:pPr>
            <a:endParaRPr lang="en-US" sz="2800"/>
          </a:p>
          <a:p>
            <a:pPr>
              <a:buClr>
                <a:srgbClr val="FF0066"/>
              </a:buClr>
              <a:buFontTx/>
              <a:buChar char="•"/>
            </a:pPr>
            <a:r>
              <a:rPr lang="en-US" sz="2800"/>
              <a:t>Description: Initial speed 8.5 kmph </a:t>
            </a:r>
          </a:p>
          <a:p>
            <a:pPr>
              <a:buClr>
                <a:srgbClr val="FF0066"/>
              </a:buClr>
              <a:buFontTx/>
              <a:buNone/>
            </a:pPr>
            <a:r>
              <a:rPr lang="en-US" sz="2800"/>
              <a:t>		            Increases by 0.5kmph every stage</a:t>
            </a:r>
          </a:p>
          <a:p>
            <a:pPr>
              <a:buClr>
                <a:srgbClr val="FF0066"/>
              </a:buClr>
              <a:buFontTx/>
              <a:buNone/>
            </a:pPr>
            <a:r>
              <a:rPr lang="en-US" sz="2800"/>
              <a:t>			    Total of 23 Stages</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4000"/>
              <a:t>20 Meter incremental Shuttle Run Test</a:t>
            </a:r>
          </a:p>
        </p:txBody>
      </p:sp>
      <p:sp>
        <p:nvSpPr>
          <p:cNvPr id="64515" name="Rectangle 3"/>
          <p:cNvSpPr>
            <a:spLocks noGrp="1" noChangeArrowheads="1"/>
          </p:cNvSpPr>
          <p:nvPr>
            <p:ph type="body" idx="1"/>
          </p:nvPr>
        </p:nvSpPr>
        <p:spPr/>
        <p:txBody>
          <a:bodyPr/>
          <a:lstStyle/>
          <a:p>
            <a:pPr>
              <a:buClr>
                <a:srgbClr val="FF0066"/>
              </a:buClr>
              <a:buFontTx/>
              <a:buChar char="•"/>
            </a:pPr>
            <a:r>
              <a:rPr lang="en-US" sz="2800"/>
              <a:t>Termination: No longer able to run or keep pace with the beats</a:t>
            </a:r>
          </a:p>
          <a:p>
            <a:pPr>
              <a:buClr>
                <a:srgbClr val="FF0066"/>
              </a:buClr>
              <a:buFontTx/>
              <a:buChar char="•"/>
            </a:pPr>
            <a:endParaRPr lang="en-US" sz="2800"/>
          </a:p>
          <a:p>
            <a:pPr>
              <a:buClr>
                <a:srgbClr val="FF0066"/>
              </a:buClr>
              <a:buFontTx/>
              <a:buChar char="•"/>
            </a:pPr>
            <a:endParaRPr lang="en-US" sz="2800"/>
          </a:p>
          <a:p>
            <a:pPr>
              <a:buClr>
                <a:srgbClr val="FF0066"/>
              </a:buClr>
              <a:buFontTx/>
              <a:buChar char="•"/>
            </a:pPr>
            <a:r>
              <a:rPr lang="en-US" sz="2800"/>
              <a:t>VO</a:t>
            </a:r>
            <a:r>
              <a:rPr lang="en-US" sz="2800" baseline="-25000"/>
              <a:t>2 </a:t>
            </a:r>
            <a:r>
              <a:rPr lang="en-US" sz="2800"/>
              <a:t>Max is calculated according to the stage of completion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Submaximal Tests</a:t>
            </a:r>
          </a:p>
        </p:txBody>
      </p:sp>
      <p:sp>
        <p:nvSpPr>
          <p:cNvPr id="62467" name="Rectangle 3"/>
          <p:cNvSpPr>
            <a:spLocks noGrp="1" noChangeArrowheads="1"/>
          </p:cNvSpPr>
          <p:nvPr>
            <p:ph type="body" idx="1"/>
          </p:nvPr>
        </p:nvSpPr>
        <p:spPr/>
        <p:txBody>
          <a:bodyPr>
            <a:normAutofit lnSpcReduction="10000"/>
          </a:bodyPr>
          <a:lstStyle/>
          <a:p>
            <a:pPr>
              <a:lnSpc>
                <a:spcPct val="80000"/>
              </a:lnSpc>
              <a:buClr>
                <a:srgbClr val="FF0066"/>
              </a:buClr>
              <a:buFontTx/>
              <a:buChar char="•"/>
            </a:pPr>
            <a:r>
              <a:rPr lang="en-US" sz="2800"/>
              <a:t>Conventional Treadmill Protocols</a:t>
            </a:r>
          </a:p>
          <a:p>
            <a:pPr>
              <a:lnSpc>
                <a:spcPct val="80000"/>
              </a:lnSpc>
              <a:buClr>
                <a:srgbClr val="FF0066"/>
              </a:buClr>
              <a:buFontTx/>
              <a:buChar char="•"/>
            </a:pPr>
            <a:endParaRPr lang="en-US" sz="2800"/>
          </a:p>
          <a:p>
            <a:pPr>
              <a:lnSpc>
                <a:spcPct val="80000"/>
              </a:lnSpc>
              <a:buClr>
                <a:srgbClr val="FF0066"/>
              </a:buClr>
              <a:buFontTx/>
              <a:buChar char="•"/>
            </a:pPr>
            <a:r>
              <a:rPr lang="en-US" sz="2800"/>
              <a:t>Astrand Rhyming Bicycle Ergometer Test</a:t>
            </a:r>
          </a:p>
          <a:p>
            <a:pPr>
              <a:lnSpc>
                <a:spcPct val="80000"/>
              </a:lnSpc>
              <a:buClr>
                <a:srgbClr val="FF0066"/>
              </a:buClr>
              <a:buFontTx/>
              <a:buChar char="•"/>
            </a:pPr>
            <a:endParaRPr lang="en-US" sz="2800"/>
          </a:p>
          <a:p>
            <a:pPr>
              <a:lnSpc>
                <a:spcPct val="80000"/>
              </a:lnSpc>
              <a:buClr>
                <a:srgbClr val="FF0066"/>
              </a:buClr>
              <a:buFontTx/>
              <a:buChar char="•"/>
            </a:pPr>
            <a:r>
              <a:rPr lang="en-US" sz="2800"/>
              <a:t>Cooper’s Test</a:t>
            </a:r>
          </a:p>
          <a:p>
            <a:pPr>
              <a:lnSpc>
                <a:spcPct val="80000"/>
              </a:lnSpc>
              <a:buClr>
                <a:srgbClr val="FF0066"/>
              </a:buClr>
              <a:buFontTx/>
              <a:buChar char="•"/>
            </a:pPr>
            <a:endParaRPr lang="en-US" sz="2800"/>
          </a:p>
          <a:p>
            <a:pPr>
              <a:lnSpc>
                <a:spcPct val="80000"/>
              </a:lnSpc>
              <a:buClr>
                <a:srgbClr val="FF0066"/>
              </a:buClr>
              <a:buFontTx/>
              <a:buChar char="•"/>
            </a:pPr>
            <a:r>
              <a:rPr lang="en-US" sz="2800"/>
              <a:t>Rockport Fitness Test</a:t>
            </a:r>
          </a:p>
          <a:p>
            <a:pPr>
              <a:lnSpc>
                <a:spcPct val="80000"/>
              </a:lnSpc>
              <a:buClr>
                <a:srgbClr val="FF0066"/>
              </a:buClr>
              <a:buFontTx/>
              <a:buChar char="•"/>
            </a:pPr>
            <a:endParaRPr lang="en-US" sz="2800"/>
          </a:p>
          <a:p>
            <a:pPr>
              <a:lnSpc>
                <a:spcPct val="80000"/>
              </a:lnSpc>
              <a:buClr>
                <a:srgbClr val="FF0066"/>
              </a:buClr>
              <a:buFontTx/>
              <a:buChar char="•"/>
            </a:pPr>
            <a:r>
              <a:rPr lang="en-US" sz="2800"/>
              <a:t>PWC </a:t>
            </a:r>
            <a:r>
              <a:rPr lang="en-US" sz="2800" baseline="-25000"/>
              <a:t>170</a:t>
            </a:r>
            <a:r>
              <a:rPr lang="en-US" sz="2800"/>
              <a:t> Test</a:t>
            </a:r>
          </a:p>
          <a:p>
            <a:pPr>
              <a:lnSpc>
                <a:spcPct val="80000"/>
              </a:lnSpc>
              <a:buClr>
                <a:srgbClr val="FF0066"/>
              </a:buClr>
              <a:buFontTx/>
              <a:buNone/>
            </a:pPr>
            <a:endParaRPr lang="en-US" sz="2800"/>
          </a:p>
          <a:p>
            <a:pPr>
              <a:lnSpc>
                <a:spcPct val="80000"/>
              </a:lnSpc>
              <a:buClr>
                <a:srgbClr val="FF0066"/>
              </a:buClr>
              <a:buFontTx/>
              <a:buChar char="•"/>
            </a:pPr>
            <a:r>
              <a:rPr lang="en-US" sz="2800"/>
              <a:t>Step Tests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6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6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46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4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r>
              <a:rPr lang="en-US"/>
              <a:t>Astrand Rhyming Bicycle Ergometer Test</a:t>
            </a:r>
            <a:br>
              <a:rPr lang="en-US"/>
            </a:br>
            <a:endParaRPr lang="en-US"/>
          </a:p>
        </p:txBody>
      </p:sp>
      <p:sp>
        <p:nvSpPr>
          <p:cNvPr id="65539" name="Rectangle 3"/>
          <p:cNvSpPr>
            <a:spLocks noGrp="1" noChangeArrowheads="1"/>
          </p:cNvSpPr>
          <p:nvPr>
            <p:ph type="body" sz="half" idx="1"/>
          </p:nvPr>
        </p:nvSpPr>
        <p:spPr>
          <a:xfrm>
            <a:off x="0" y="1981200"/>
            <a:ext cx="7924800" cy="4876800"/>
          </a:xfrm>
        </p:spPr>
        <p:txBody>
          <a:bodyPr/>
          <a:lstStyle/>
          <a:p>
            <a:pPr>
              <a:buClr>
                <a:srgbClr val="FF0066"/>
              </a:buClr>
              <a:buFontTx/>
              <a:buChar char="•"/>
            </a:pPr>
            <a:r>
              <a:rPr lang="en-US" sz="2800"/>
              <a:t>Requirements: Cycle Ergometer,  				HR Tester, Metronome,</a:t>
            </a:r>
          </a:p>
          <a:p>
            <a:pPr>
              <a:buClr>
                <a:srgbClr val="FF0066"/>
              </a:buClr>
              <a:buFontTx/>
              <a:buNone/>
            </a:pPr>
            <a:r>
              <a:rPr lang="en-US" sz="2800"/>
              <a:t>			Stop Watch</a:t>
            </a:r>
          </a:p>
          <a:p>
            <a:pPr>
              <a:buClr>
                <a:srgbClr val="FF0066"/>
              </a:buClr>
              <a:buFontTx/>
              <a:buChar char="•"/>
            </a:pPr>
            <a:endParaRPr lang="en-US" sz="2800"/>
          </a:p>
          <a:p>
            <a:pPr>
              <a:buClr>
                <a:srgbClr val="FF0066"/>
              </a:buClr>
              <a:buFontTx/>
              <a:buChar char="•"/>
            </a:pPr>
            <a:r>
              <a:rPr lang="en-US" sz="2800"/>
              <a:t>Familiarize pedaling on cycle </a:t>
            </a:r>
          </a:p>
          <a:p>
            <a:pPr>
              <a:buClr>
                <a:srgbClr val="FF0066"/>
              </a:buClr>
              <a:buFontTx/>
              <a:buChar char="•"/>
            </a:pPr>
            <a:endParaRPr lang="en-US" sz="2800"/>
          </a:p>
          <a:p>
            <a:pPr>
              <a:buClr>
                <a:srgbClr val="FF0066"/>
              </a:buClr>
              <a:buFontTx/>
              <a:buChar char="•"/>
            </a:pPr>
            <a:r>
              <a:rPr lang="en-US" sz="2800"/>
              <a:t>Adjust Seat Height</a:t>
            </a:r>
          </a:p>
          <a:p>
            <a:pPr>
              <a:buClr>
                <a:srgbClr val="FF0066"/>
              </a:buClr>
              <a:buFontTx/>
              <a:buChar char="•"/>
            </a:pPr>
            <a:endParaRPr lang="en-US" sz="2800"/>
          </a:p>
          <a:p>
            <a:pPr>
              <a:buClr>
                <a:srgbClr val="FF0066"/>
              </a:buClr>
              <a:buFontTx/>
              <a:buChar char="•"/>
            </a:pPr>
            <a:r>
              <a:rPr lang="en-US" sz="2800"/>
              <a:t>Select Workload (300, 600, 900 Kgm / min)</a:t>
            </a:r>
          </a:p>
        </p:txBody>
      </p:sp>
      <p:pic>
        <p:nvPicPr>
          <p:cNvPr id="65542" name="Picture 6" descr="DSC06783"/>
          <p:cNvPicPr>
            <a:picLocks noGrp="1" noChangeAspect="1" noChangeArrowheads="1"/>
          </p:cNvPicPr>
          <p:nvPr>
            <p:ph sz="half" idx="2"/>
          </p:nvPr>
        </p:nvPicPr>
        <p:blipFill>
          <a:blip r:embed="rId2" cstate="print"/>
          <a:srcRect/>
          <a:stretch>
            <a:fillRect/>
          </a:stretch>
        </p:blipFill>
        <p:spPr>
          <a:xfrm>
            <a:off x="6057900" y="18288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n-US" sz="4000"/>
              <a:t>Astrand Rhyming Bicycle Ergometer Test</a:t>
            </a:r>
            <a:br>
              <a:rPr lang="en-US" sz="4000"/>
            </a:br>
            <a:endParaRPr lang="en-US" sz="4000"/>
          </a:p>
        </p:txBody>
      </p:sp>
      <p:sp>
        <p:nvSpPr>
          <p:cNvPr id="73731" name="Rectangle 3"/>
          <p:cNvSpPr>
            <a:spLocks noGrp="1" noChangeArrowheads="1"/>
          </p:cNvSpPr>
          <p:nvPr>
            <p:ph type="body" idx="1"/>
          </p:nvPr>
        </p:nvSpPr>
        <p:spPr>
          <a:xfrm>
            <a:off x="685800" y="1676400"/>
            <a:ext cx="7772400" cy="5181600"/>
          </a:xfrm>
        </p:spPr>
        <p:txBody>
          <a:bodyPr/>
          <a:lstStyle/>
          <a:p>
            <a:pPr>
              <a:buClr>
                <a:srgbClr val="FF0066"/>
              </a:buClr>
              <a:buFontTx/>
              <a:buChar char="•"/>
            </a:pPr>
            <a:r>
              <a:rPr lang="en-US" sz="2800"/>
              <a:t>Pedal speed set at 50 Rpm</a:t>
            </a:r>
          </a:p>
          <a:p>
            <a:pPr>
              <a:buClr>
                <a:srgbClr val="FF0066"/>
              </a:buClr>
              <a:buFontTx/>
              <a:buChar char="•"/>
            </a:pPr>
            <a:endParaRPr lang="en-US" sz="2800"/>
          </a:p>
          <a:p>
            <a:pPr>
              <a:buClr>
                <a:srgbClr val="FF0066"/>
              </a:buClr>
              <a:buFontTx/>
              <a:buChar char="•"/>
            </a:pPr>
            <a:r>
              <a:rPr lang="en-US" sz="2800"/>
              <a:t>Workload maintained for 6 minutes</a:t>
            </a:r>
          </a:p>
          <a:p>
            <a:pPr>
              <a:buClr>
                <a:srgbClr val="FF0066"/>
              </a:buClr>
              <a:buFontTx/>
              <a:buChar char="•"/>
            </a:pPr>
            <a:endParaRPr lang="en-US" sz="2800"/>
          </a:p>
          <a:p>
            <a:pPr>
              <a:buClr>
                <a:srgbClr val="FF0066"/>
              </a:buClr>
              <a:buFontTx/>
              <a:buChar char="•"/>
            </a:pPr>
            <a:r>
              <a:rPr lang="en-US" sz="2800"/>
              <a:t>Workload should be sufficient to take the HR between 130 and 170</a:t>
            </a:r>
          </a:p>
          <a:p>
            <a:pPr>
              <a:buClr>
                <a:srgbClr val="FF0066"/>
              </a:buClr>
              <a:buFontTx/>
              <a:buChar char="•"/>
            </a:pPr>
            <a:endParaRPr lang="en-US" sz="2800"/>
          </a:p>
          <a:p>
            <a:pPr>
              <a:buClr>
                <a:srgbClr val="FF0066"/>
              </a:buClr>
              <a:buFontTx/>
              <a:buChar char="•"/>
            </a:pPr>
            <a:r>
              <a:rPr lang="en-US" sz="2800"/>
              <a:t>HR measured at the last 15-20 seconds of each minute</a:t>
            </a:r>
          </a:p>
          <a:p>
            <a:pPr>
              <a:buClr>
                <a:srgbClr val="FF0066"/>
              </a:buClr>
              <a:buFontTx/>
              <a:buChar char="•"/>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sz="4000"/>
              <a:t>Astrand Rhyming Bicycle Ergometer Test</a:t>
            </a:r>
          </a:p>
        </p:txBody>
      </p:sp>
      <p:sp>
        <p:nvSpPr>
          <p:cNvPr id="79875" name="Rectangle 3"/>
          <p:cNvSpPr>
            <a:spLocks noGrp="1" noChangeArrowheads="1"/>
          </p:cNvSpPr>
          <p:nvPr>
            <p:ph type="body" sz="half" idx="1"/>
          </p:nvPr>
        </p:nvSpPr>
        <p:spPr>
          <a:xfrm>
            <a:off x="685800" y="1981200"/>
            <a:ext cx="8077200" cy="4114800"/>
          </a:xfrm>
        </p:spPr>
        <p:txBody>
          <a:bodyPr/>
          <a:lstStyle/>
          <a:p>
            <a:pPr>
              <a:buClr>
                <a:srgbClr val="FF0066"/>
              </a:buClr>
              <a:buFontTx/>
              <a:buChar char="•"/>
            </a:pPr>
            <a:r>
              <a:rPr lang="en-US" sz="2800"/>
              <a:t>Termination: Difference in HR values of the 5</a:t>
            </a:r>
            <a:r>
              <a:rPr lang="en-US" sz="2800" baseline="30000"/>
              <a:t>th</a:t>
            </a:r>
            <a:r>
              <a:rPr lang="en-US" sz="2800"/>
              <a:t> and 6</a:t>
            </a:r>
            <a:r>
              <a:rPr lang="en-US" sz="2800" baseline="30000"/>
              <a:t>th</a:t>
            </a:r>
            <a:r>
              <a:rPr lang="en-US" sz="2800"/>
              <a:t> minute, less than 5bpm</a:t>
            </a:r>
          </a:p>
          <a:p>
            <a:pPr>
              <a:buClr>
                <a:srgbClr val="FF0066"/>
              </a:buClr>
              <a:buFontTx/>
              <a:buChar char="•"/>
            </a:pPr>
            <a:endParaRPr lang="en-US" sz="2800"/>
          </a:p>
          <a:p>
            <a:pPr>
              <a:buClr>
                <a:srgbClr val="FF0066"/>
              </a:buClr>
              <a:buFontTx/>
              <a:buChar char="•"/>
            </a:pPr>
            <a:r>
              <a:rPr lang="en-US" sz="2800"/>
              <a:t>Values spotted in the nomogram for VO2 max</a:t>
            </a:r>
          </a:p>
          <a:p>
            <a:pPr>
              <a:buClr>
                <a:srgbClr val="FF0066"/>
              </a:buClr>
              <a:buFontTx/>
              <a:buChar char="•"/>
            </a:pPr>
            <a:endParaRPr lang="en-US" sz="2800"/>
          </a:p>
          <a:p>
            <a:pPr>
              <a:buClr>
                <a:srgbClr val="FF0066"/>
              </a:buClr>
              <a:buFontTx/>
              <a:buChar char="•"/>
            </a:pPr>
            <a:r>
              <a:rPr lang="en-US" sz="2800"/>
              <a:t>Age Correction Factor</a:t>
            </a:r>
          </a:p>
        </p:txBody>
      </p:sp>
      <p:graphicFrame>
        <p:nvGraphicFramePr>
          <p:cNvPr id="79962" name="Group 90"/>
          <p:cNvGraphicFramePr>
            <a:graphicFrameLocks noGrp="1"/>
          </p:cNvGraphicFramePr>
          <p:nvPr>
            <p:ph sz="half" idx="2"/>
          </p:nvPr>
        </p:nvGraphicFramePr>
        <p:xfrm>
          <a:off x="0" y="5035550"/>
          <a:ext cx="9144000" cy="1517650"/>
        </p:xfrm>
        <a:graphic>
          <a:graphicData uri="http://schemas.openxmlformats.org/drawingml/2006/table">
            <a:tbl>
              <a:tblPr/>
              <a:tblGrid>
                <a:gridCol w="1393825">
                  <a:extLst>
                    <a:ext uri="{9D8B030D-6E8A-4147-A177-3AD203B41FA5}">
                      <a16:colId xmlns="" xmlns:a16="http://schemas.microsoft.com/office/drawing/2014/main" val="20000"/>
                    </a:ext>
                  </a:extLst>
                </a:gridCol>
                <a:gridCol w="696913">
                  <a:extLst>
                    <a:ext uri="{9D8B030D-6E8A-4147-A177-3AD203B41FA5}">
                      <a16:colId xmlns="" xmlns:a16="http://schemas.microsoft.com/office/drawing/2014/main" val="20001"/>
                    </a:ext>
                  </a:extLst>
                </a:gridCol>
                <a:gridCol w="695325">
                  <a:extLst>
                    <a:ext uri="{9D8B030D-6E8A-4147-A177-3AD203B41FA5}">
                      <a16:colId xmlns="" xmlns:a16="http://schemas.microsoft.com/office/drawing/2014/main" val="20002"/>
                    </a:ext>
                  </a:extLst>
                </a:gridCol>
                <a:gridCol w="696912">
                  <a:extLst>
                    <a:ext uri="{9D8B030D-6E8A-4147-A177-3AD203B41FA5}">
                      <a16:colId xmlns="" xmlns:a16="http://schemas.microsoft.com/office/drawing/2014/main" val="20003"/>
                    </a:ext>
                  </a:extLst>
                </a:gridCol>
                <a:gridCol w="696913">
                  <a:extLst>
                    <a:ext uri="{9D8B030D-6E8A-4147-A177-3AD203B41FA5}">
                      <a16:colId xmlns="" xmlns:a16="http://schemas.microsoft.com/office/drawing/2014/main" val="20004"/>
                    </a:ext>
                  </a:extLst>
                </a:gridCol>
                <a:gridCol w="696912">
                  <a:extLst>
                    <a:ext uri="{9D8B030D-6E8A-4147-A177-3AD203B41FA5}">
                      <a16:colId xmlns="" xmlns:a16="http://schemas.microsoft.com/office/drawing/2014/main" val="20005"/>
                    </a:ext>
                  </a:extLst>
                </a:gridCol>
                <a:gridCol w="696913">
                  <a:extLst>
                    <a:ext uri="{9D8B030D-6E8A-4147-A177-3AD203B41FA5}">
                      <a16:colId xmlns="" xmlns:a16="http://schemas.microsoft.com/office/drawing/2014/main" val="20006"/>
                    </a:ext>
                  </a:extLst>
                </a:gridCol>
                <a:gridCol w="696912">
                  <a:extLst>
                    <a:ext uri="{9D8B030D-6E8A-4147-A177-3AD203B41FA5}">
                      <a16:colId xmlns="" xmlns:a16="http://schemas.microsoft.com/office/drawing/2014/main" val="20007"/>
                    </a:ext>
                  </a:extLst>
                </a:gridCol>
                <a:gridCol w="696913">
                  <a:extLst>
                    <a:ext uri="{9D8B030D-6E8A-4147-A177-3AD203B41FA5}">
                      <a16:colId xmlns="" xmlns:a16="http://schemas.microsoft.com/office/drawing/2014/main" val="20008"/>
                    </a:ext>
                  </a:extLst>
                </a:gridCol>
                <a:gridCol w="695325">
                  <a:extLst>
                    <a:ext uri="{9D8B030D-6E8A-4147-A177-3AD203B41FA5}">
                      <a16:colId xmlns="" xmlns:a16="http://schemas.microsoft.com/office/drawing/2014/main" val="20009"/>
                    </a:ext>
                  </a:extLst>
                </a:gridCol>
                <a:gridCol w="696912">
                  <a:extLst>
                    <a:ext uri="{9D8B030D-6E8A-4147-A177-3AD203B41FA5}">
                      <a16:colId xmlns="" xmlns:a16="http://schemas.microsoft.com/office/drawing/2014/main" val="20010"/>
                    </a:ext>
                  </a:extLst>
                </a:gridCol>
                <a:gridCol w="784225">
                  <a:extLst>
                    <a:ext uri="{9D8B030D-6E8A-4147-A177-3AD203B41FA5}">
                      <a16:colId xmlns="" xmlns:a16="http://schemas.microsoft.com/office/drawing/2014/main" val="20011"/>
                    </a:ext>
                  </a:extLst>
                </a:gridCol>
              </a:tblGrid>
              <a:tr h="7620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5565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Factor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rPr>
                        <a:t>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rPr>
                        <a:t>0.94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rPr>
                        <a:t>0.87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rPr>
                        <a:t>0.83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rPr>
                        <a:t>0.78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rPr>
                        <a:t>0.75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rPr>
                        <a:t>0.71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rPr>
                        <a:t>0.68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rPr>
                        <a:t>0.65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r>
              <a:rPr lang="en-US"/>
              <a:t>Cooper’s Test</a:t>
            </a:r>
            <a:br>
              <a:rPr lang="en-US"/>
            </a:br>
            <a:endParaRPr lang="en-US"/>
          </a:p>
        </p:txBody>
      </p:sp>
      <p:sp>
        <p:nvSpPr>
          <p:cNvPr id="68611" name="Rectangle 3"/>
          <p:cNvSpPr>
            <a:spLocks noGrp="1" noChangeArrowheads="1"/>
          </p:cNvSpPr>
          <p:nvPr>
            <p:ph type="body" idx="1"/>
          </p:nvPr>
        </p:nvSpPr>
        <p:spPr>
          <a:xfrm>
            <a:off x="685800" y="1981200"/>
            <a:ext cx="8458200" cy="4876800"/>
          </a:xfrm>
        </p:spPr>
        <p:txBody>
          <a:bodyPr/>
          <a:lstStyle/>
          <a:p>
            <a:pPr>
              <a:lnSpc>
                <a:spcPct val="90000"/>
              </a:lnSpc>
              <a:buClr>
                <a:srgbClr val="FF0066"/>
              </a:buClr>
              <a:buFontTx/>
              <a:buChar char="•"/>
            </a:pPr>
            <a:r>
              <a:rPr lang="en-US" sz="2800"/>
              <a:t>Requirements: Measured track</a:t>
            </a:r>
          </a:p>
          <a:p>
            <a:pPr>
              <a:lnSpc>
                <a:spcPct val="90000"/>
              </a:lnSpc>
              <a:buClr>
                <a:srgbClr val="FF0066"/>
              </a:buClr>
              <a:buFontTx/>
              <a:buNone/>
            </a:pPr>
            <a:r>
              <a:rPr lang="en-US" sz="2800"/>
              <a:t>			          Stop watch, Measuring tape </a:t>
            </a:r>
          </a:p>
          <a:p>
            <a:pPr>
              <a:lnSpc>
                <a:spcPct val="90000"/>
              </a:lnSpc>
              <a:buClr>
                <a:srgbClr val="FF0066"/>
              </a:buClr>
              <a:buFontTx/>
              <a:buChar char="•"/>
            </a:pPr>
            <a:endParaRPr lang="en-US" sz="2800"/>
          </a:p>
          <a:p>
            <a:pPr>
              <a:lnSpc>
                <a:spcPct val="90000"/>
              </a:lnSpc>
              <a:buClr>
                <a:srgbClr val="FF0066"/>
              </a:buClr>
              <a:buFontTx/>
              <a:buChar char="•"/>
            </a:pPr>
            <a:r>
              <a:rPr lang="en-US" sz="2800"/>
              <a:t>Familiarize the concept of pacing</a:t>
            </a:r>
          </a:p>
          <a:p>
            <a:pPr>
              <a:lnSpc>
                <a:spcPct val="90000"/>
              </a:lnSpc>
              <a:buClr>
                <a:srgbClr val="FF0066"/>
              </a:buClr>
              <a:buFontTx/>
              <a:buChar char="•"/>
            </a:pPr>
            <a:endParaRPr lang="en-US" sz="2800"/>
          </a:p>
          <a:p>
            <a:pPr>
              <a:lnSpc>
                <a:spcPct val="90000"/>
              </a:lnSpc>
              <a:buClr>
                <a:srgbClr val="FF0066"/>
              </a:buClr>
              <a:buFontTx/>
              <a:buChar char="•"/>
            </a:pPr>
            <a:r>
              <a:rPr lang="en-US" sz="2800"/>
              <a:t>Instruction: Cover the longest possible distance</a:t>
            </a:r>
          </a:p>
          <a:p>
            <a:pPr>
              <a:lnSpc>
                <a:spcPct val="90000"/>
              </a:lnSpc>
              <a:buClr>
                <a:srgbClr val="FF0066"/>
              </a:buClr>
              <a:buFontTx/>
              <a:buNone/>
            </a:pPr>
            <a:endParaRPr lang="en-US" sz="2800"/>
          </a:p>
          <a:p>
            <a:pPr>
              <a:lnSpc>
                <a:spcPct val="90000"/>
              </a:lnSpc>
              <a:buClr>
                <a:srgbClr val="FF0066"/>
              </a:buClr>
              <a:buFontTx/>
              <a:buChar char="•"/>
            </a:pPr>
            <a:r>
              <a:rPr lang="en-US" sz="2800"/>
              <a:t>Record distance in miles</a:t>
            </a:r>
          </a:p>
          <a:p>
            <a:pPr>
              <a:lnSpc>
                <a:spcPct val="90000"/>
              </a:lnSpc>
              <a:buClr>
                <a:srgbClr val="FF0066"/>
              </a:buClr>
              <a:buFontTx/>
              <a:buChar char="•"/>
            </a:pPr>
            <a:endParaRPr lang="en-US" sz="2800"/>
          </a:p>
          <a:p>
            <a:pPr>
              <a:lnSpc>
                <a:spcPct val="90000"/>
              </a:lnSpc>
              <a:buClr>
                <a:srgbClr val="FF0066"/>
              </a:buClr>
              <a:buFontTx/>
              <a:buChar char="•"/>
            </a:pPr>
            <a:r>
              <a:rPr lang="en-US" sz="2800"/>
              <a:t>VO2 max = 35.97 X distance – 11.29</a:t>
            </a:r>
          </a:p>
          <a:p>
            <a:pPr>
              <a:lnSpc>
                <a:spcPct val="90000"/>
              </a:lnSpc>
              <a:buFont typeface="Wingdings" pitchFamily="2" charset="2"/>
              <a:buNone/>
            </a:pPr>
            <a:endParaRPr lang="en-US" sz="2800"/>
          </a:p>
          <a:p>
            <a:pPr>
              <a:lnSpc>
                <a:spcPct val="90000"/>
              </a:lnSpc>
              <a:buFont typeface="Wingdings" pitchFamily="2" charset="2"/>
              <a:buNone/>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6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r>
              <a:rPr lang="en-US"/>
              <a:t>Rockport Fitness Test</a:t>
            </a:r>
            <a:br>
              <a:rPr lang="en-US"/>
            </a:br>
            <a:endParaRPr lang="en-US"/>
          </a:p>
        </p:txBody>
      </p:sp>
      <p:sp>
        <p:nvSpPr>
          <p:cNvPr id="69635" name="Rectangle 3"/>
          <p:cNvSpPr>
            <a:spLocks noGrp="1" noChangeArrowheads="1"/>
          </p:cNvSpPr>
          <p:nvPr>
            <p:ph type="body" idx="1"/>
          </p:nvPr>
        </p:nvSpPr>
        <p:spPr>
          <a:xfrm>
            <a:off x="685800" y="1981200"/>
            <a:ext cx="8458200" cy="4876800"/>
          </a:xfrm>
        </p:spPr>
        <p:txBody>
          <a:bodyPr/>
          <a:lstStyle/>
          <a:p>
            <a:pPr>
              <a:lnSpc>
                <a:spcPct val="130000"/>
              </a:lnSpc>
              <a:buClr>
                <a:srgbClr val="FF0066"/>
              </a:buClr>
              <a:buFontTx/>
              <a:buChar char="•"/>
            </a:pPr>
            <a:r>
              <a:rPr lang="en-US" sz="2800"/>
              <a:t>Requirements: 1 Mile track, HR Tester, 				          Stop watch</a:t>
            </a:r>
          </a:p>
          <a:p>
            <a:pPr>
              <a:lnSpc>
                <a:spcPct val="130000"/>
              </a:lnSpc>
              <a:buClr>
                <a:srgbClr val="FF0066"/>
              </a:buClr>
              <a:buFontTx/>
              <a:buChar char="•"/>
            </a:pPr>
            <a:r>
              <a:rPr lang="en-US" sz="2800"/>
              <a:t>Instruction: To walk as fast as possible around the 		     course</a:t>
            </a:r>
          </a:p>
          <a:p>
            <a:pPr>
              <a:lnSpc>
                <a:spcPct val="130000"/>
              </a:lnSpc>
              <a:buClr>
                <a:srgbClr val="FF0066"/>
              </a:buClr>
              <a:buFontTx/>
              <a:buChar char="•"/>
            </a:pPr>
            <a:r>
              <a:rPr lang="en-US" sz="2800"/>
              <a:t>HR measured at the end of every quarter</a:t>
            </a:r>
          </a:p>
          <a:p>
            <a:pPr>
              <a:lnSpc>
                <a:spcPct val="130000"/>
              </a:lnSpc>
              <a:buClr>
                <a:srgbClr val="FF0066"/>
              </a:buClr>
              <a:buFontTx/>
              <a:buChar char="•"/>
            </a:pPr>
            <a:r>
              <a:rPr lang="en-US" sz="2800"/>
              <a:t>Record time taken to complete</a:t>
            </a:r>
          </a:p>
          <a:p>
            <a:pPr>
              <a:lnSpc>
                <a:spcPct val="130000"/>
              </a:lnSpc>
              <a:buClr>
                <a:srgbClr val="FF0066"/>
              </a:buClr>
              <a:buFontTx/>
              <a:buChar char="•"/>
            </a:pPr>
            <a:r>
              <a:rPr lang="en-US" sz="2800"/>
              <a:t>VO2 max = 6.9652 + 0.0091 X age + 0.5955 X 			     sex – 0.2240 X T – 0.0115 X HR</a:t>
            </a:r>
            <a:r>
              <a:rPr lang="en-US" sz="2800" baseline="-25000"/>
              <a:t>4</a:t>
            </a:r>
          </a:p>
          <a:p>
            <a:pPr>
              <a:lnSpc>
                <a:spcPct val="130000"/>
              </a:lnSpc>
              <a:buFont typeface="Wingdings" pitchFamily="2" charset="2"/>
              <a:buNone/>
            </a:pPr>
            <a:endParaRPr lang="en-US"/>
          </a:p>
          <a:p>
            <a:pPr>
              <a:buFont typeface="Wingdings" pitchFamily="2" charset="2"/>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4800"/>
              <a:t>PWC </a:t>
            </a:r>
            <a:r>
              <a:rPr lang="en-US" sz="4800" baseline="-25000"/>
              <a:t>170</a:t>
            </a:r>
            <a:r>
              <a:rPr lang="en-US" sz="4800"/>
              <a:t> Test</a:t>
            </a:r>
          </a:p>
        </p:txBody>
      </p:sp>
      <p:sp>
        <p:nvSpPr>
          <p:cNvPr id="70659" name="Rectangle 3"/>
          <p:cNvSpPr>
            <a:spLocks noGrp="1" noChangeArrowheads="1"/>
          </p:cNvSpPr>
          <p:nvPr>
            <p:ph type="body" idx="1"/>
          </p:nvPr>
        </p:nvSpPr>
        <p:spPr>
          <a:xfrm>
            <a:off x="685800" y="1981200"/>
            <a:ext cx="8153400" cy="4114800"/>
          </a:xfrm>
        </p:spPr>
        <p:txBody>
          <a:bodyPr>
            <a:normAutofit fontScale="92500" lnSpcReduction="10000"/>
          </a:bodyPr>
          <a:lstStyle/>
          <a:p>
            <a:pPr>
              <a:buClr>
                <a:srgbClr val="FF0066"/>
              </a:buClr>
              <a:buFontTx/>
              <a:buChar char="•"/>
            </a:pPr>
            <a:r>
              <a:rPr lang="en-US" sz="2800"/>
              <a:t>Requirements: Cycle ergometer</a:t>
            </a:r>
          </a:p>
          <a:p>
            <a:pPr>
              <a:buClr>
                <a:srgbClr val="FF0066"/>
              </a:buClr>
              <a:buFontTx/>
              <a:buNone/>
            </a:pPr>
            <a:r>
              <a:rPr lang="en-US" sz="2800"/>
              <a:t>				    HR Tester &amp; Metronome</a:t>
            </a:r>
          </a:p>
          <a:p>
            <a:pPr>
              <a:buFont typeface="Wingdings" pitchFamily="2" charset="2"/>
              <a:buNone/>
            </a:pPr>
            <a:endParaRPr lang="en-US" sz="2800"/>
          </a:p>
          <a:p>
            <a:pPr>
              <a:buClr>
                <a:srgbClr val="FF0066"/>
              </a:buClr>
              <a:buFontTx/>
              <a:buChar char="•"/>
            </a:pPr>
            <a:r>
              <a:rPr lang="en-US" sz="2800"/>
              <a:t>Two stage test paced at 60 Rpm</a:t>
            </a:r>
          </a:p>
          <a:p>
            <a:pPr>
              <a:buFont typeface="Wingdings" pitchFamily="2" charset="2"/>
              <a:buNone/>
            </a:pPr>
            <a:r>
              <a:rPr lang="en-US" sz="2800"/>
              <a:t>		Stage 1: load = 1 Watt / kg.body weight</a:t>
            </a:r>
          </a:p>
          <a:p>
            <a:pPr>
              <a:buFont typeface="Wingdings" pitchFamily="2" charset="2"/>
              <a:buNone/>
            </a:pPr>
            <a:r>
              <a:rPr lang="en-US" sz="2800"/>
              <a:t>		Stage 2: load = 2 Watt / kg.body weight</a:t>
            </a:r>
          </a:p>
          <a:p>
            <a:pPr>
              <a:buFont typeface="Wingdings" pitchFamily="2" charset="2"/>
              <a:buNone/>
            </a:pPr>
            <a:endParaRPr lang="en-US" sz="2800"/>
          </a:p>
          <a:p>
            <a:pPr>
              <a:buClr>
                <a:srgbClr val="FF0066"/>
              </a:buClr>
              <a:buFontTx/>
              <a:buChar char="•"/>
            </a:pPr>
            <a:r>
              <a:rPr lang="en-US" sz="2800"/>
              <a:t>Duration : 2 minutes in each stages</a:t>
            </a:r>
          </a:p>
          <a:p>
            <a:pPr>
              <a:buClr>
                <a:srgbClr val="FF0066"/>
              </a:buClr>
              <a:buFontTx/>
              <a:buChar char="•"/>
            </a:pPr>
            <a:r>
              <a:rPr lang="en-US" sz="2800"/>
              <a:t>Heart rate noted at the end of each stage</a:t>
            </a:r>
          </a:p>
          <a:p>
            <a:pPr>
              <a:buFont typeface="Wingdings" pitchFamily="2" charset="2"/>
              <a:buNone/>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IN" sz="3200" dirty="0">
              <a:latin typeface="Nyala" pitchFamily="2" charset="0"/>
            </a:endParaRPr>
          </a:p>
        </p:txBody>
      </p:sp>
      <p:sp>
        <p:nvSpPr>
          <p:cNvPr id="2" name="Title 1"/>
          <p:cNvSpPr>
            <a:spLocks noGrp="1"/>
          </p:cNvSpPr>
          <p:nvPr>
            <p:ph type="ctrTitle"/>
          </p:nvPr>
        </p:nvSpPr>
        <p:spPr/>
        <p:txBody>
          <a:bodyPr>
            <a:normAutofit/>
          </a:bodyPr>
          <a:lstStyle/>
          <a:p>
            <a:r>
              <a:rPr sz="3600" b="1">
                <a:latin typeface="Poor Richard" pitchFamily="18" charset="0"/>
              </a:rPr>
              <a:t>Models of body composition</a:t>
            </a:r>
            <a:endParaRPr lang="en-IN" sz="3600" b="1" dirty="0">
              <a:latin typeface="Poor Richard" pitchFamily="18"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8" name="Rectangle 8"/>
          <p:cNvSpPr>
            <a:spLocks noGrp="1" noChangeArrowheads="1"/>
          </p:cNvSpPr>
          <p:nvPr>
            <p:ph type="title"/>
          </p:nvPr>
        </p:nvSpPr>
        <p:spPr/>
        <p:txBody>
          <a:bodyPr/>
          <a:lstStyle/>
          <a:p>
            <a:endParaRPr lang="en-US"/>
          </a:p>
        </p:txBody>
      </p:sp>
      <p:graphicFrame>
        <p:nvGraphicFramePr>
          <p:cNvPr id="138247" name="Object 7"/>
          <p:cNvGraphicFramePr>
            <a:graphicFrameLocks noGrp="1" noChangeAspect="1"/>
          </p:cNvGraphicFramePr>
          <p:nvPr>
            <p:ph idx="1"/>
          </p:nvPr>
        </p:nvGraphicFramePr>
        <p:xfrm>
          <a:off x="381000" y="1752600"/>
          <a:ext cx="8077200" cy="4724400"/>
        </p:xfrm>
        <a:graphic>
          <a:graphicData uri="http://schemas.openxmlformats.org/presentationml/2006/ole">
            <p:oleObj spid="_x0000_s104451" name="Chart" r:id="rId3" imgW="3143250" imgH="1838325" progId="">
              <p:embed/>
            </p:oleObj>
          </a:graphicData>
        </a:graphic>
      </p:graphicFrame>
      <p:sp>
        <p:nvSpPr>
          <p:cNvPr id="138250" name="Line 10"/>
          <p:cNvSpPr>
            <a:spLocks noChangeShapeType="1"/>
          </p:cNvSpPr>
          <p:nvPr/>
        </p:nvSpPr>
        <p:spPr bwMode="auto">
          <a:xfrm>
            <a:off x="1905000" y="3124200"/>
            <a:ext cx="4648200" cy="0"/>
          </a:xfrm>
          <a:prstGeom prst="line">
            <a:avLst/>
          </a:prstGeom>
          <a:noFill/>
          <a:ln w="9525">
            <a:solidFill>
              <a:schemeClr val="bg1"/>
            </a:solidFill>
            <a:round/>
            <a:headEnd/>
            <a:tailEnd/>
          </a:ln>
          <a:effectLst/>
        </p:spPr>
        <p:txBody>
          <a:bodyPr/>
          <a:lstStyle/>
          <a:p>
            <a:endParaRPr lang="en-IN"/>
          </a:p>
        </p:txBody>
      </p:sp>
      <p:sp>
        <p:nvSpPr>
          <p:cNvPr id="138251" name="Line 11"/>
          <p:cNvSpPr>
            <a:spLocks noChangeShapeType="1"/>
          </p:cNvSpPr>
          <p:nvPr/>
        </p:nvSpPr>
        <p:spPr bwMode="auto">
          <a:xfrm flipH="1">
            <a:off x="6553200" y="3124200"/>
            <a:ext cx="0" cy="1676400"/>
          </a:xfrm>
          <a:prstGeom prst="line">
            <a:avLst/>
          </a:prstGeom>
          <a:noFill/>
          <a:ln w="9525">
            <a:solidFill>
              <a:schemeClr val="bg1"/>
            </a:solidFill>
            <a:round/>
            <a:headEnd/>
            <a:tailEnd/>
          </a:ln>
          <a:effectLst/>
        </p:spPr>
        <p:txBody>
          <a:bodyPr/>
          <a:lstStyle/>
          <a:p>
            <a:endParaRPr lang="en-IN"/>
          </a:p>
        </p:txBody>
      </p:sp>
      <p:sp>
        <p:nvSpPr>
          <p:cNvPr id="138253" name="Rectangle 13"/>
          <p:cNvSpPr>
            <a:spLocks noChangeArrowheads="1"/>
          </p:cNvSpPr>
          <p:nvPr/>
        </p:nvSpPr>
        <p:spPr bwMode="auto">
          <a:xfrm>
            <a:off x="3363913" y="2819400"/>
            <a:ext cx="522287" cy="1555750"/>
          </a:xfrm>
          <a:prstGeom prst="rect">
            <a:avLst/>
          </a:prstGeom>
          <a:noFill/>
          <a:ln w="9525">
            <a:noFill/>
            <a:miter lim="800000"/>
            <a:headEnd/>
            <a:tailEnd/>
          </a:ln>
          <a:effectLst/>
        </p:spPr>
        <p:txBody>
          <a:bodyPr wrap="none">
            <a:spAutoFit/>
          </a:bodyPr>
          <a:lstStyle/>
          <a:p>
            <a:r>
              <a:rPr lang="en-US" sz="9600">
                <a:solidFill>
                  <a:schemeClr val="bg1"/>
                </a:solidFill>
              </a:rPr>
              <a:t>.</a:t>
            </a:r>
          </a:p>
        </p:txBody>
      </p:sp>
      <p:sp>
        <p:nvSpPr>
          <p:cNvPr id="138254" name="Rectangle 14"/>
          <p:cNvSpPr>
            <a:spLocks noChangeArrowheads="1"/>
          </p:cNvSpPr>
          <p:nvPr/>
        </p:nvSpPr>
        <p:spPr bwMode="auto">
          <a:xfrm>
            <a:off x="5116513" y="2330450"/>
            <a:ext cx="522287" cy="1555750"/>
          </a:xfrm>
          <a:prstGeom prst="rect">
            <a:avLst/>
          </a:prstGeom>
          <a:noFill/>
          <a:ln w="9525">
            <a:noFill/>
            <a:miter lim="800000"/>
            <a:headEnd/>
            <a:tailEnd/>
          </a:ln>
          <a:effectLst/>
        </p:spPr>
        <p:txBody>
          <a:bodyPr wrap="none">
            <a:spAutoFit/>
          </a:bodyPr>
          <a:lstStyle/>
          <a:p>
            <a:r>
              <a:rPr lang="en-US" sz="9600">
                <a:solidFill>
                  <a:schemeClr val="bg1"/>
                </a:solidFill>
              </a:rPr>
              <a:t>.</a:t>
            </a:r>
          </a:p>
        </p:txBody>
      </p:sp>
      <p:sp>
        <p:nvSpPr>
          <p:cNvPr id="138255" name="Text Box 15"/>
          <p:cNvSpPr txBox="1">
            <a:spLocks noChangeArrowheads="1"/>
          </p:cNvSpPr>
          <p:nvPr/>
        </p:nvSpPr>
        <p:spPr bwMode="auto">
          <a:xfrm>
            <a:off x="1143000" y="2971800"/>
            <a:ext cx="838200" cy="366713"/>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170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2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82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8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38247" grpId="0"/>
      <p:bldP spid="138250" grpId="0" animBg="1"/>
      <p:bldP spid="138251" grpId="0" animBg="1"/>
      <p:bldP spid="138253" grpId="0"/>
      <p:bldP spid="138254"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Is VO</a:t>
            </a:r>
            <a:r>
              <a:rPr lang="en-US" baseline="-25000"/>
              <a:t>2 </a:t>
            </a:r>
            <a:r>
              <a:rPr lang="en-US"/>
              <a:t>Max the best indicator ??? </a:t>
            </a:r>
          </a:p>
        </p:txBody>
      </p:sp>
      <p:sp>
        <p:nvSpPr>
          <p:cNvPr id="74755" name="Rectangle 3"/>
          <p:cNvSpPr>
            <a:spLocks noGrp="1" noChangeArrowheads="1"/>
          </p:cNvSpPr>
          <p:nvPr>
            <p:ph type="body" idx="1"/>
          </p:nvPr>
        </p:nvSpPr>
        <p:spPr/>
        <p:txBody>
          <a:bodyPr/>
          <a:lstStyle/>
          <a:p>
            <a:pPr>
              <a:buClr>
                <a:srgbClr val="FF0066"/>
              </a:buClr>
              <a:buSzTx/>
              <a:buFontTx/>
              <a:buChar char="•"/>
            </a:pPr>
            <a:r>
              <a:rPr lang="en-US"/>
              <a:t>Anaerobic Threshold</a:t>
            </a:r>
          </a:p>
          <a:p>
            <a:pPr>
              <a:buClr>
                <a:srgbClr val="FF0066"/>
              </a:buClr>
              <a:buSzTx/>
              <a:buFontTx/>
              <a:buChar char="•"/>
            </a:pPr>
            <a:endParaRPr lang="en-US"/>
          </a:p>
          <a:p>
            <a:pPr>
              <a:buClr>
                <a:srgbClr val="FF0066"/>
              </a:buClr>
              <a:buSzTx/>
              <a:buFontTx/>
              <a:buChar char="•"/>
            </a:pPr>
            <a:r>
              <a:rPr lang="en-US"/>
              <a:t>Measurement of Anaerobic Threshold</a:t>
            </a:r>
          </a:p>
          <a:p>
            <a:pPr lvl="2">
              <a:buClr>
                <a:srgbClr val="FF0066"/>
              </a:buClr>
              <a:buFontTx/>
              <a:buNone/>
            </a:pPr>
            <a:r>
              <a:rPr lang="en-US" sz="3200"/>
              <a:t>		Ventilatory Threshold</a:t>
            </a:r>
          </a:p>
          <a:p>
            <a:pPr lvl="2">
              <a:buClr>
                <a:srgbClr val="FF0066"/>
              </a:buClr>
              <a:buFontTx/>
              <a:buNone/>
            </a:pPr>
            <a:r>
              <a:rPr lang="en-US" sz="3200"/>
              <a:t>		Lactate Threshold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Tests of Anaerobic Energy Systems</a:t>
            </a:r>
          </a:p>
        </p:txBody>
      </p:sp>
      <p:sp>
        <p:nvSpPr>
          <p:cNvPr id="75779" name="Rectangle 3"/>
          <p:cNvSpPr>
            <a:spLocks noGrp="1" noChangeArrowheads="1"/>
          </p:cNvSpPr>
          <p:nvPr>
            <p:ph type="body" idx="1"/>
          </p:nvPr>
        </p:nvSpPr>
        <p:spPr/>
        <p:txBody>
          <a:bodyPr/>
          <a:lstStyle/>
          <a:p>
            <a:endParaRPr lang="en-US"/>
          </a:p>
          <a:p>
            <a:pPr>
              <a:buClr>
                <a:srgbClr val="FF0066"/>
              </a:buClr>
              <a:buFontTx/>
              <a:buChar char="•"/>
            </a:pPr>
            <a:r>
              <a:rPr lang="en-US"/>
              <a:t>Cunningham and Faulkner Test</a:t>
            </a:r>
          </a:p>
          <a:p>
            <a:pPr>
              <a:buClr>
                <a:srgbClr val="FF0066"/>
              </a:buClr>
              <a:buFontTx/>
              <a:buChar char="•"/>
            </a:pPr>
            <a:endParaRPr lang="en-US"/>
          </a:p>
          <a:p>
            <a:pPr>
              <a:buClr>
                <a:srgbClr val="FF0066"/>
              </a:buClr>
              <a:buFontTx/>
              <a:buChar char="•"/>
            </a:pPr>
            <a:r>
              <a:rPr lang="en-US"/>
              <a:t>Anaerobic Output Test</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Cunningham and Faulkner Test</a:t>
            </a:r>
          </a:p>
        </p:txBody>
      </p:sp>
      <p:sp>
        <p:nvSpPr>
          <p:cNvPr id="76803" name="Rectangle 3"/>
          <p:cNvSpPr>
            <a:spLocks noGrp="1" noChangeArrowheads="1"/>
          </p:cNvSpPr>
          <p:nvPr>
            <p:ph type="body" idx="1"/>
          </p:nvPr>
        </p:nvSpPr>
        <p:spPr>
          <a:xfrm>
            <a:off x="685800" y="1752600"/>
            <a:ext cx="7772400" cy="5105400"/>
          </a:xfrm>
        </p:spPr>
        <p:txBody>
          <a:bodyPr/>
          <a:lstStyle/>
          <a:p>
            <a:pPr>
              <a:buClr>
                <a:srgbClr val="FF0066"/>
              </a:buClr>
              <a:buFontTx/>
              <a:buChar char="•"/>
            </a:pPr>
            <a:r>
              <a:rPr lang="en-US" sz="2800"/>
              <a:t>Requirements: Treadmill and Stop watch</a:t>
            </a:r>
          </a:p>
          <a:p>
            <a:pPr>
              <a:buClr>
                <a:srgbClr val="FF0066"/>
              </a:buClr>
              <a:buFontTx/>
              <a:buChar char="•"/>
            </a:pPr>
            <a:endParaRPr lang="en-US" sz="2800"/>
          </a:p>
          <a:p>
            <a:pPr>
              <a:buClr>
                <a:srgbClr val="FF0066"/>
              </a:buClr>
              <a:buFontTx/>
              <a:buChar char="•"/>
            </a:pPr>
            <a:r>
              <a:rPr lang="en-US" sz="2800"/>
              <a:t>Warm up at about 10kmph at 0 % inclination</a:t>
            </a:r>
          </a:p>
          <a:p>
            <a:pPr>
              <a:buClr>
                <a:srgbClr val="FF0066"/>
              </a:buClr>
              <a:buFontTx/>
              <a:buChar char="•"/>
            </a:pPr>
            <a:endParaRPr lang="en-US" sz="2800"/>
          </a:p>
          <a:p>
            <a:pPr>
              <a:buClr>
                <a:srgbClr val="FF0066"/>
              </a:buClr>
              <a:buFontTx/>
              <a:buChar char="•"/>
            </a:pPr>
            <a:r>
              <a:rPr lang="en-US" sz="2800"/>
              <a:t>Treadmill set at 12.9 kmph with 20% </a:t>
            </a:r>
          </a:p>
          <a:p>
            <a:pPr>
              <a:buClr>
                <a:srgbClr val="FF0066"/>
              </a:buClr>
              <a:buFontTx/>
              <a:buChar char="•"/>
            </a:pPr>
            <a:endParaRPr lang="en-US" sz="2800"/>
          </a:p>
          <a:p>
            <a:pPr>
              <a:buClr>
                <a:srgbClr val="FF0066"/>
              </a:buClr>
              <a:buFontTx/>
              <a:buChar char="•"/>
            </a:pPr>
            <a:r>
              <a:rPr lang="en-US" sz="2800"/>
              <a:t>Time starts when athlete start running unsupported and finishes when they grab rail</a:t>
            </a:r>
          </a:p>
          <a:p>
            <a:pPr>
              <a:buClr>
                <a:srgbClr val="FF0066"/>
              </a:buClr>
              <a:buFontTx/>
              <a:buNone/>
            </a:pPr>
            <a:endParaRPr lang="en-US" sz="2800"/>
          </a:p>
          <a:p>
            <a:pPr>
              <a:buClr>
                <a:srgbClr val="FF0066"/>
              </a:buClr>
              <a:buFontTx/>
              <a:buChar char="•"/>
            </a:pPr>
            <a:r>
              <a:rPr lang="en-US" sz="2800"/>
              <a:t>Max. Blood Lactate values may also be taken</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8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Anaerobic Test</a:t>
            </a:r>
          </a:p>
        </p:txBody>
      </p:sp>
      <p:sp>
        <p:nvSpPr>
          <p:cNvPr id="77827" name="Rectangle 3"/>
          <p:cNvSpPr>
            <a:spLocks noGrp="1" noChangeArrowheads="1"/>
          </p:cNvSpPr>
          <p:nvPr>
            <p:ph type="body" idx="1"/>
          </p:nvPr>
        </p:nvSpPr>
        <p:spPr/>
        <p:txBody>
          <a:bodyPr/>
          <a:lstStyle/>
          <a:p>
            <a:pPr>
              <a:buClr>
                <a:srgbClr val="FF0066"/>
              </a:buClr>
              <a:buFontTx/>
              <a:buChar char="•"/>
            </a:pPr>
            <a:r>
              <a:rPr lang="en-US" sz="2800"/>
              <a:t>Requirements: Cycle Ergometer</a:t>
            </a:r>
          </a:p>
          <a:p>
            <a:pPr>
              <a:buClr>
                <a:srgbClr val="FF0066"/>
              </a:buClr>
              <a:buFontTx/>
              <a:buNone/>
            </a:pPr>
            <a:r>
              <a:rPr lang="en-US" sz="2800"/>
              <a:t>				HR Tester (optional)</a:t>
            </a:r>
          </a:p>
          <a:p>
            <a:pPr>
              <a:buClr>
                <a:srgbClr val="FF0066"/>
              </a:buClr>
              <a:buFontTx/>
              <a:buChar char="•"/>
            </a:pPr>
            <a:endParaRPr lang="en-US" sz="2800"/>
          </a:p>
          <a:p>
            <a:pPr>
              <a:buClr>
                <a:srgbClr val="FF0066"/>
              </a:buClr>
              <a:buFontTx/>
              <a:buChar char="•"/>
            </a:pPr>
            <a:r>
              <a:rPr lang="en-US" sz="2800"/>
              <a:t>Load: 6 Watts per kg body weight</a:t>
            </a:r>
          </a:p>
          <a:p>
            <a:pPr>
              <a:buClr>
                <a:srgbClr val="FF0066"/>
              </a:buClr>
              <a:buFontTx/>
              <a:buChar char="•"/>
            </a:pPr>
            <a:endParaRPr lang="en-US" sz="2800"/>
          </a:p>
          <a:p>
            <a:pPr>
              <a:buClr>
                <a:srgbClr val="FF0066"/>
              </a:buClr>
              <a:buFontTx/>
              <a:buChar char="•"/>
            </a:pPr>
            <a:r>
              <a:rPr lang="en-US" sz="2800"/>
              <a:t>Instruction: Cycle as fast as possible for the 				longest possible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t>Anaerobic Test</a:t>
            </a:r>
          </a:p>
        </p:txBody>
      </p:sp>
      <p:sp>
        <p:nvSpPr>
          <p:cNvPr id="141315" name="Rectangle 3"/>
          <p:cNvSpPr>
            <a:spLocks noGrp="1" noChangeArrowheads="1"/>
          </p:cNvSpPr>
          <p:nvPr>
            <p:ph type="body" idx="1"/>
          </p:nvPr>
        </p:nvSpPr>
        <p:spPr>
          <a:xfrm>
            <a:off x="0" y="1981200"/>
            <a:ext cx="9144000" cy="4876800"/>
          </a:xfrm>
        </p:spPr>
        <p:txBody>
          <a:bodyPr/>
          <a:lstStyle/>
          <a:p>
            <a:pPr>
              <a:buFont typeface="Wingdings" pitchFamily="2" charset="2"/>
              <a:buNone/>
            </a:pPr>
            <a:r>
              <a:rPr lang="en-US"/>
              <a:t>Measurements:</a:t>
            </a:r>
          </a:p>
          <a:p>
            <a:pPr>
              <a:buFont typeface="Wingdings" pitchFamily="2" charset="2"/>
              <a:buNone/>
            </a:pPr>
            <a:endParaRPr lang="en-US"/>
          </a:p>
          <a:p>
            <a:pPr>
              <a:buClr>
                <a:srgbClr val="FF0066"/>
              </a:buClr>
              <a:buFontTx/>
              <a:buChar char="•"/>
            </a:pPr>
            <a:r>
              <a:rPr lang="en-US" sz="2800"/>
              <a:t>Delay time: Time taken to reach 100 Rpm</a:t>
            </a:r>
          </a:p>
          <a:p>
            <a:pPr>
              <a:buClr>
                <a:srgbClr val="FF0066"/>
              </a:buClr>
              <a:buFontTx/>
              <a:buChar char="•"/>
            </a:pPr>
            <a:endParaRPr lang="en-US" sz="2800"/>
          </a:p>
          <a:p>
            <a:pPr>
              <a:buClr>
                <a:srgbClr val="FF0066"/>
              </a:buClr>
              <a:buFontTx/>
              <a:buChar char="•"/>
            </a:pPr>
            <a:r>
              <a:rPr lang="en-US" sz="2800"/>
              <a:t>Peak power: Maximum Rpm</a:t>
            </a:r>
          </a:p>
          <a:p>
            <a:pPr>
              <a:buClr>
                <a:srgbClr val="FF0066"/>
              </a:buClr>
              <a:buFontTx/>
              <a:buChar char="•"/>
            </a:pPr>
            <a:endParaRPr lang="en-US" sz="2800"/>
          </a:p>
          <a:p>
            <a:pPr>
              <a:buClr>
                <a:srgbClr val="FF0066"/>
              </a:buClr>
              <a:buFontTx/>
              <a:buChar char="•"/>
            </a:pPr>
            <a:r>
              <a:rPr lang="en-US" sz="2800"/>
              <a:t>Total time: Time when Rpm is maintained above 100</a:t>
            </a:r>
          </a:p>
          <a:p>
            <a:pPr>
              <a:buClr>
                <a:srgbClr val="FF0066"/>
              </a:buClr>
              <a:buFontTx/>
              <a:buChar char="•"/>
            </a:pPr>
            <a:endParaRPr lang="en-US" sz="2800"/>
          </a:p>
          <a:p>
            <a:pPr>
              <a:buClr>
                <a:srgbClr val="FF0066"/>
              </a:buClr>
              <a:buFontTx/>
              <a:buChar char="•"/>
            </a:pPr>
            <a:r>
              <a:rPr lang="en-US" sz="2800"/>
              <a:t>Anaerobic Index: Total time / Delay time</a:t>
            </a:r>
          </a:p>
          <a:p>
            <a:pPr>
              <a:buFont typeface="Wingdings" pitchFamily="2" charset="2"/>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3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31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1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Choosing Tests</a:t>
            </a:r>
          </a:p>
        </p:txBody>
      </p:sp>
      <p:sp>
        <p:nvSpPr>
          <p:cNvPr id="78851" name="Rectangle 3"/>
          <p:cNvSpPr>
            <a:spLocks noGrp="1" noChangeArrowheads="1"/>
          </p:cNvSpPr>
          <p:nvPr>
            <p:ph type="body" idx="1"/>
          </p:nvPr>
        </p:nvSpPr>
        <p:spPr/>
        <p:txBody>
          <a:bodyPr/>
          <a:lstStyle/>
          <a:p>
            <a:pPr>
              <a:buClr>
                <a:srgbClr val="FF0066"/>
              </a:buClr>
              <a:buFontTx/>
              <a:buChar char="•"/>
            </a:pPr>
            <a:r>
              <a:rPr lang="en-US" sz="2800"/>
              <a:t>Establish motives</a:t>
            </a:r>
          </a:p>
          <a:p>
            <a:pPr>
              <a:buClr>
                <a:srgbClr val="FF0066"/>
              </a:buClr>
              <a:buFontTx/>
              <a:buChar char="•"/>
            </a:pPr>
            <a:endParaRPr lang="en-US" sz="2800"/>
          </a:p>
          <a:p>
            <a:pPr>
              <a:buClr>
                <a:srgbClr val="FF0066"/>
              </a:buClr>
              <a:buFontTx/>
              <a:buChar char="•"/>
            </a:pPr>
            <a:r>
              <a:rPr lang="en-US" sz="2800"/>
              <a:t>Specificity</a:t>
            </a:r>
          </a:p>
          <a:p>
            <a:pPr>
              <a:buClr>
                <a:srgbClr val="FF0066"/>
              </a:buClr>
              <a:buFontTx/>
              <a:buNone/>
            </a:pPr>
            <a:endParaRPr lang="en-US" sz="2800"/>
          </a:p>
          <a:p>
            <a:pPr>
              <a:buClr>
                <a:srgbClr val="FF0066"/>
              </a:buClr>
              <a:buFontTx/>
              <a:buChar char="•"/>
            </a:pPr>
            <a:r>
              <a:rPr lang="en-US" sz="2800"/>
              <a:t>Type of population</a:t>
            </a:r>
          </a:p>
          <a:p>
            <a:pPr>
              <a:buClr>
                <a:srgbClr val="FF0066"/>
              </a:buClr>
              <a:buFontTx/>
              <a:buChar char="•"/>
            </a:pPr>
            <a:endParaRPr lang="en-US" sz="2800"/>
          </a:p>
          <a:p>
            <a:pPr>
              <a:buClr>
                <a:srgbClr val="FF0066"/>
              </a:buClr>
              <a:buFontTx/>
              <a:buChar char="•"/>
            </a:pPr>
            <a:r>
              <a:rPr lang="en-US" sz="2800"/>
              <a:t>Screening for Neuro musculo Skeletal Dysfunctions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8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endParaRPr lang="en-US"/>
          </a:p>
        </p:txBody>
      </p:sp>
      <p:sp>
        <p:nvSpPr>
          <p:cNvPr id="80899" name="Rectangle 3"/>
          <p:cNvSpPr>
            <a:spLocks noGrp="1" noChangeArrowheads="1"/>
          </p:cNvSpPr>
          <p:nvPr>
            <p:ph type="body" idx="1"/>
          </p:nvPr>
        </p:nvSpPr>
        <p:spPr/>
        <p:txBody>
          <a:bodyPr/>
          <a:lstStyle/>
          <a:p>
            <a:pPr>
              <a:buFont typeface="Wingdings" pitchFamily="2" charset="2"/>
              <a:buNone/>
            </a:pPr>
            <a:endParaRPr lang="en-US" sz="4000"/>
          </a:p>
          <a:p>
            <a:pPr>
              <a:buFont typeface="Wingdings" pitchFamily="2" charset="2"/>
              <a:buNone/>
            </a:pPr>
            <a:r>
              <a:rPr lang="en-US" sz="4000"/>
              <a:t>			</a:t>
            </a:r>
            <a:r>
              <a:rPr lang="en-US" sz="4800">
                <a:solidFill>
                  <a:srgbClr val="FF0066"/>
                </a:solidFill>
              </a:rPr>
              <a:t>Training Methods </a:t>
            </a:r>
          </a:p>
          <a:p>
            <a:pPr>
              <a:buFont typeface="Wingdings" pitchFamily="2" charset="2"/>
              <a:buNone/>
            </a:pPr>
            <a:r>
              <a:rPr lang="en-US" sz="4800">
                <a:solidFill>
                  <a:srgbClr val="FF0066"/>
                </a:solidFill>
              </a:rPr>
              <a:t>				   and </a:t>
            </a:r>
          </a:p>
          <a:p>
            <a:pPr>
              <a:buFont typeface="Wingdings" pitchFamily="2" charset="2"/>
              <a:buNone/>
            </a:pPr>
            <a:r>
              <a:rPr lang="en-US" sz="4800">
                <a:solidFill>
                  <a:srgbClr val="FF0066"/>
                </a:solidFill>
              </a:rPr>
              <a:t>			    Principles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Pre requisites</a:t>
            </a:r>
          </a:p>
        </p:txBody>
      </p:sp>
      <p:sp>
        <p:nvSpPr>
          <p:cNvPr id="81923" name="Rectangle 3"/>
          <p:cNvSpPr>
            <a:spLocks noGrp="1" noChangeArrowheads="1"/>
          </p:cNvSpPr>
          <p:nvPr>
            <p:ph type="body" idx="1"/>
          </p:nvPr>
        </p:nvSpPr>
        <p:spPr>
          <a:xfrm>
            <a:off x="685800" y="1981200"/>
            <a:ext cx="8458200" cy="4114800"/>
          </a:xfrm>
        </p:spPr>
        <p:txBody>
          <a:bodyPr/>
          <a:lstStyle/>
          <a:p>
            <a:pPr>
              <a:buClr>
                <a:srgbClr val="FF0066"/>
              </a:buClr>
              <a:buFontTx/>
              <a:buChar char="•"/>
            </a:pPr>
            <a:r>
              <a:rPr lang="en-US"/>
              <a:t>Pre Participation screening</a:t>
            </a:r>
          </a:p>
          <a:p>
            <a:pPr>
              <a:buClr>
                <a:srgbClr val="FF0066"/>
              </a:buClr>
              <a:buFontTx/>
              <a:buChar char="•"/>
            </a:pPr>
            <a:endParaRPr lang="en-US"/>
          </a:p>
          <a:p>
            <a:pPr>
              <a:buClr>
                <a:srgbClr val="FF0066"/>
              </a:buClr>
              <a:buFontTx/>
              <a:buChar char="•"/>
            </a:pPr>
            <a:r>
              <a:rPr lang="en-US"/>
              <a:t>Comprehensive assessment of Fitness</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Principles of Physical Training</a:t>
            </a:r>
          </a:p>
        </p:txBody>
      </p:sp>
      <p:sp>
        <p:nvSpPr>
          <p:cNvPr id="82947" name="Rectangle 3"/>
          <p:cNvSpPr>
            <a:spLocks noGrp="1" noChangeArrowheads="1"/>
          </p:cNvSpPr>
          <p:nvPr>
            <p:ph type="body" idx="1"/>
          </p:nvPr>
        </p:nvSpPr>
        <p:spPr>
          <a:xfrm>
            <a:off x="685800" y="1981200"/>
            <a:ext cx="7772400" cy="4876800"/>
          </a:xfrm>
        </p:spPr>
        <p:txBody>
          <a:bodyPr/>
          <a:lstStyle/>
          <a:p>
            <a:pPr>
              <a:lnSpc>
                <a:spcPct val="170000"/>
              </a:lnSpc>
              <a:buClr>
                <a:srgbClr val="FF0066"/>
              </a:buClr>
              <a:buFontTx/>
              <a:buChar char="•"/>
            </a:pPr>
            <a:r>
              <a:rPr lang="en-US" sz="2800"/>
              <a:t>Progressive overload</a:t>
            </a:r>
          </a:p>
          <a:p>
            <a:pPr>
              <a:lnSpc>
                <a:spcPct val="170000"/>
              </a:lnSpc>
              <a:buClr>
                <a:srgbClr val="FF0066"/>
              </a:buClr>
              <a:buFontTx/>
              <a:buChar char="•"/>
            </a:pPr>
            <a:r>
              <a:rPr lang="en-US" sz="2800"/>
              <a:t>Specificity</a:t>
            </a:r>
          </a:p>
          <a:p>
            <a:pPr>
              <a:lnSpc>
                <a:spcPct val="170000"/>
              </a:lnSpc>
              <a:buClr>
                <a:srgbClr val="FF0066"/>
              </a:buClr>
              <a:buFontTx/>
              <a:buChar char="•"/>
            </a:pPr>
            <a:r>
              <a:rPr lang="en-US" sz="2800"/>
              <a:t>Reversibility</a:t>
            </a:r>
          </a:p>
          <a:p>
            <a:pPr>
              <a:lnSpc>
                <a:spcPct val="170000"/>
              </a:lnSpc>
              <a:buClr>
                <a:srgbClr val="FF0066"/>
              </a:buClr>
              <a:buFontTx/>
              <a:buChar char="•"/>
            </a:pPr>
            <a:r>
              <a:rPr lang="en-US" sz="2800"/>
              <a:t>Stress – Rest</a:t>
            </a:r>
          </a:p>
          <a:p>
            <a:pPr>
              <a:lnSpc>
                <a:spcPct val="170000"/>
              </a:lnSpc>
              <a:buClr>
                <a:srgbClr val="FF0066"/>
              </a:buClr>
              <a:buFontTx/>
              <a:buChar char="•"/>
            </a:pPr>
            <a:r>
              <a:rPr lang="en-US" sz="2800"/>
              <a:t>Symmetry</a:t>
            </a:r>
          </a:p>
          <a:p>
            <a:pPr>
              <a:lnSpc>
                <a:spcPct val="170000"/>
              </a:lnSpc>
              <a:buClr>
                <a:srgbClr val="FF0066"/>
              </a:buClr>
              <a:buFontTx/>
              <a:buChar char="•"/>
            </a:pPr>
            <a:r>
              <a:rPr lang="en-US" sz="2800"/>
              <a:t>Periodization</a:t>
            </a:r>
          </a:p>
          <a:p>
            <a:pPr>
              <a:buClr>
                <a:srgbClr val="FF0066"/>
              </a:buClr>
              <a:buFontTx/>
              <a:buChar char="•"/>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9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9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Poor Richard" pitchFamily="18" charset="0"/>
              </a:rPr>
              <a:t>Models of body composition</a:t>
            </a:r>
            <a:endParaRPr lang="en-IN" sz="3600" b="1" dirty="0">
              <a:solidFill>
                <a:srgbClr val="0070C0"/>
              </a:solidFill>
              <a:latin typeface="Poor Richard" pitchFamily="18" charset="0"/>
            </a:endParaRPr>
          </a:p>
        </p:txBody>
      </p:sp>
      <p:sp>
        <p:nvSpPr>
          <p:cNvPr id="3" name="Content Placeholder 2"/>
          <p:cNvSpPr>
            <a:spLocks noGrp="1"/>
          </p:cNvSpPr>
          <p:nvPr>
            <p:ph sz="quarter" idx="1"/>
          </p:nvPr>
        </p:nvSpPr>
        <p:spPr>
          <a:xfrm>
            <a:off x="914400" y="1447800"/>
            <a:ext cx="7772400" cy="4767282"/>
          </a:xfrm>
        </p:spPr>
        <p:txBody>
          <a:bodyPr>
            <a:normAutofit/>
          </a:bodyPr>
          <a:lstStyle/>
          <a:p>
            <a:endParaRPr lang="en-IN" sz="3200" dirty="0">
              <a:solidFill>
                <a:srgbClr val="00B050"/>
              </a:solidFill>
              <a:latin typeface="Nyala" pitchFamily="2" charset="0"/>
            </a:endParaRPr>
          </a:p>
        </p:txBody>
      </p:sp>
      <p:pic>
        <p:nvPicPr>
          <p:cNvPr id="1026" name="Picture 2"/>
          <p:cNvPicPr>
            <a:picLocks noChangeAspect="1" noChangeArrowheads="1"/>
          </p:cNvPicPr>
          <p:nvPr/>
        </p:nvPicPr>
        <p:blipFill>
          <a:blip r:embed="rId2" cstate="print"/>
          <a:srcRect/>
          <a:stretch>
            <a:fillRect/>
          </a:stretch>
        </p:blipFill>
        <p:spPr bwMode="auto">
          <a:xfrm>
            <a:off x="1571604" y="1357298"/>
            <a:ext cx="6500858" cy="4572032"/>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DAF68474-BD3B-4D74-91DD-90D9CFE9D7DB}" type="slidenum">
              <a:rPr lang="en-IN" smtClean="0"/>
              <a:pPr/>
              <a:t>13</a:t>
            </a:fld>
            <a:endParaRPr lang="en-IN"/>
          </a:p>
        </p:txBody>
      </p:sp>
      <p:sp>
        <p:nvSpPr>
          <p:cNvPr id="6" name="Date Placeholder 5"/>
          <p:cNvSpPr>
            <a:spLocks noGrp="1"/>
          </p:cNvSpPr>
          <p:nvPr>
            <p:ph type="dt" sz="half" idx="10"/>
          </p:nvPr>
        </p:nvSpPr>
        <p:spPr/>
        <p:txBody>
          <a:bodyPr/>
          <a:lstStyle/>
          <a:p>
            <a:fld id="{249BE5E4-492F-4289-816B-2B6F63618779}" type="datetime1">
              <a:rPr lang="en-US" smtClean="0">
                <a:solidFill>
                  <a:srgbClr val="04617B"/>
                </a:solidFill>
              </a:rPr>
              <a:pPr/>
              <a:t>6/18/2024</a:t>
            </a:fld>
            <a:endParaRPr lang="en-IN">
              <a:solidFill>
                <a:srgbClr val="04617B"/>
              </a:solidFill>
            </a:endParaRPr>
          </a:p>
        </p:txBody>
      </p:sp>
      <p:sp>
        <p:nvSpPr>
          <p:cNvPr id="7" name="Footer Placeholder 6"/>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Periodization</a:t>
            </a:r>
          </a:p>
        </p:txBody>
      </p:sp>
      <p:sp>
        <p:nvSpPr>
          <p:cNvPr id="107523" name="Rectangle 3"/>
          <p:cNvSpPr>
            <a:spLocks noGrp="1" noChangeArrowheads="1"/>
          </p:cNvSpPr>
          <p:nvPr>
            <p:ph type="body" idx="1"/>
          </p:nvPr>
        </p:nvSpPr>
        <p:spPr/>
        <p:txBody>
          <a:bodyPr/>
          <a:lstStyle/>
          <a:p>
            <a:pPr>
              <a:buClr>
                <a:srgbClr val="FF0066"/>
              </a:buClr>
              <a:buFontTx/>
              <a:buChar char="•"/>
            </a:pPr>
            <a:r>
              <a:rPr lang="en-US"/>
              <a:t>Periodization of Annual Plan</a:t>
            </a:r>
          </a:p>
          <a:p>
            <a:pPr>
              <a:buClr>
                <a:srgbClr val="FF0066"/>
              </a:buClr>
              <a:buFontTx/>
              <a:buChar char="•"/>
            </a:pPr>
            <a:endParaRPr lang="en-US"/>
          </a:p>
          <a:p>
            <a:pPr>
              <a:buClr>
                <a:srgbClr val="FF0066"/>
              </a:buClr>
              <a:buFontTx/>
              <a:buChar char="•"/>
            </a:pPr>
            <a:r>
              <a:rPr lang="en-US"/>
              <a:t>Periodization of Biomotor abilities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Periodization </a:t>
            </a:r>
          </a:p>
        </p:txBody>
      </p:sp>
      <p:graphicFrame>
        <p:nvGraphicFramePr>
          <p:cNvPr id="105558" name="Group 86"/>
          <p:cNvGraphicFramePr>
            <a:graphicFrameLocks noGrp="1"/>
          </p:cNvGraphicFramePr>
          <p:nvPr>
            <p:ph idx="1"/>
          </p:nvPr>
        </p:nvGraphicFramePr>
        <p:xfrm>
          <a:off x="0" y="1981200"/>
          <a:ext cx="9144000" cy="4536885"/>
        </p:xfrm>
        <a:graphic>
          <a:graphicData uri="http://schemas.openxmlformats.org/drawingml/2006/table">
            <a:tbl>
              <a:tblPr/>
              <a:tblGrid>
                <a:gridCol w="896938">
                  <a:extLst>
                    <a:ext uri="{9D8B030D-6E8A-4147-A177-3AD203B41FA5}">
                      <a16:colId xmlns="" xmlns:a16="http://schemas.microsoft.com/office/drawing/2014/main" val="20000"/>
                    </a:ext>
                  </a:extLst>
                </a:gridCol>
                <a:gridCol w="1792287">
                  <a:extLst>
                    <a:ext uri="{9D8B030D-6E8A-4147-A177-3AD203B41FA5}">
                      <a16:colId xmlns="" xmlns:a16="http://schemas.microsoft.com/office/drawing/2014/main" val="20001"/>
                    </a:ext>
                  </a:extLst>
                </a:gridCol>
                <a:gridCol w="1882775">
                  <a:extLst>
                    <a:ext uri="{9D8B030D-6E8A-4147-A177-3AD203B41FA5}">
                      <a16:colId xmlns="" xmlns:a16="http://schemas.microsoft.com/office/drawing/2014/main" val="20002"/>
                    </a:ext>
                  </a:extLst>
                </a:gridCol>
                <a:gridCol w="1524000">
                  <a:extLst>
                    <a:ext uri="{9D8B030D-6E8A-4147-A177-3AD203B41FA5}">
                      <a16:colId xmlns="" xmlns:a16="http://schemas.microsoft.com/office/drawing/2014/main" val="20003"/>
                    </a:ext>
                  </a:extLst>
                </a:gridCol>
                <a:gridCol w="1905000">
                  <a:extLst>
                    <a:ext uri="{9D8B030D-6E8A-4147-A177-3AD203B41FA5}">
                      <a16:colId xmlns="" xmlns:a16="http://schemas.microsoft.com/office/drawing/2014/main" val="20004"/>
                    </a:ext>
                  </a:extLst>
                </a:gridCol>
                <a:gridCol w="1143000">
                  <a:extLst>
                    <a:ext uri="{9D8B030D-6E8A-4147-A177-3AD203B41FA5}">
                      <a16:colId xmlns="" xmlns:a16="http://schemas.microsoft.com/office/drawing/2014/main" val="20005"/>
                    </a:ext>
                  </a:extLst>
                </a:gridCol>
              </a:tblGrid>
              <a:tr h="11049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1600" b="0" i="0" u="none" strike="noStrike" cap="none" normalizeH="0" baseline="0">
                          <a:ln>
                            <a:noFill/>
                          </a:ln>
                          <a:solidFill>
                            <a:schemeClr val="tx1"/>
                          </a:solidFill>
                          <a:effectLst/>
                          <a:latin typeface="Arial" charset="0"/>
                        </a:rPr>
                        <a:t>Phases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Preparatory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gridSpan="2">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Competitive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Transition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1049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Sub-phase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rPr>
                        <a:t>General</a:t>
                      </a: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rPr>
                        <a:t>preparation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rPr>
                        <a:t>Specific</a:t>
                      </a: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rPr>
                        <a:t>preparation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rPr>
                        <a:t>Pre-</a:t>
                      </a: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rPr>
                        <a:t>competitive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rPr>
                        <a:t>Competitive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Transition</a:t>
                      </a: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06521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Macro cycles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1049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Micro</a:t>
                      </a: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1800" b="0" i="0" u="none" strike="noStrike" cap="none" normalizeH="0" baseline="0">
                          <a:ln>
                            <a:noFill/>
                          </a:ln>
                          <a:solidFill>
                            <a:schemeClr val="tx1"/>
                          </a:solidFill>
                          <a:effectLst/>
                          <a:latin typeface="Arial" charset="0"/>
                        </a:rPr>
                        <a:t>cycles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105555" name="Line 83"/>
          <p:cNvSpPr>
            <a:spLocks noChangeShapeType="1"/>
          </p:cNvSpPr>
          <p:nvPr/>
        </p:nvSpPr>
        <p:spPr bwMode="auto">
          <a:xfrm>
            <a:off x="1828800" y="4343400"/>
            <a:ext cx="0" cy="2209800"/>
          </a:xfrm>
          <a:prstGeom prst="line">
            <a:avLst/>
          </a:prstGeom>
          <a:noFill/>
          <a:ln w="9525">
            <a:solidFill>
              <a:schemeClr val="tx1"/>
            </a:solidFill>
            <a:round/>
            <a:headEnd/>
            <a:tailEnd/>
          </a:ln>
          <a:effectLst/>
        </p:spPr>
        <p:txBody>
          <a:bodyPr/>
          <a:lstStyle/>
          <a:p>
            <a:endParaRPr lang="en-IN"/>
          </a:p>
        </p:txBody>
      </p:sp>
      <p:sp>
        <p:nvSpPr>
          <p:cNvPr id="105556" name="Line 84"/>
          <p:cNvSpPr>
            <a:spLocks noChangeShapeType="1"/>
          </p:cNvSpPr>
          <p:nvPr/>
        </p:nvSpPr>
        <p:spPr bwMode="auto">
          <a:xfrm>
            <a:off x="3276600" y="4343400"/>
            <a:ext cx="0" cy="2209800"/>
          </a:xfrm>
          <a:prstGeom prst="line">
            <a:avLst/>
          </a:prstGeom>
          <a:noFill/>
          <a:ln w="9525">
            <a:solidFill>
              <a:schemeClr val="tx1"/>
            </a:solidFill>
            <a:round/>
            <a:headEnd/>
            <a:tailEnd/>
          </a:ln>
          <a:effectLst/>
        </p:spPr>
        <p:txBody>
          <a:bodyPr/>
          <a:lstStyle/>
          <a:p>
            <a:endParaRPr lang="en-IN"/>
          </a:p>
        </p:txBody>
      </p:sp>
      <p:sp>
        <p:nvSpPr>
          <p:cNvPr id="105557" name="Line 85"/>
          <p:cNvSpPr>
            <a:spLocks noChangeShapeType="1"/>
          </p:cNvSpPr>
          <p:nvPr/>
        </p:nvSpPr>
        <p:spPr bwMode="auto">
          <a:xfrm>
            <a:off x="3962400" y="4343400"/>
            <a:ext cx="0" cy="2209800"/>
          </a:xfrm>
          <a:prstGeom prst="line">
            <a:avLst/>
          </a:prstGeom>
          <a:noFill/>
          <a:ln w="9525">
            <a:solidFill>
              <a:schemeClr val="tx1"/>
            </a:solidFill>
            <a:round/>
            <a:headEnd/>
            <a:tailEnd/>
          </a:ln>
          <a:effectLst/>
        </p:spPr>
        <p:txBody>
          <a:bodyPr/>
          <a:lstStyle/>
          <a:p>
            <a:endParaRPr lang="en-IN"/>
          </a:p>
        </p:txBody>
      </p:sp>
      <p:sp>
        <p:nvSpPr>
          <p:cNvPr id="105559" name="Line 87"/>
          <p:cNvSpPr>
            <a:spLocks noChangeShapeType="1"/>
          </p:cNvSpPr>
          <p:nvPr/>
        </p:nvSpPr>
        <p:spPr bwMode="auto">
          <a:xfrm>
            <a:off x="6705600" y="4343400"/>
            <a:ext cx="0" cy="2209800"/>
          </a:xfrm>
          <a:prstGeom prst="line">
            <a:avLst/>
          </a:prstGeom>
          <a:noFill/>
          <a:ln w="9525">
            <a:solidFill>
              <a:schemeClr val="tx1"/>
            </a:solidFill>
            <a:round/>
            <a:headEnd/>
            <a:tailEnd/>
          </a:ln>
          <a:effectLst/>
        </p:spPr>
        <p:txBody>
          <a:bodyPr/>
          <a:lstStyle/>
          <a:p>
            <a:endParaRPr lang="en-IN"/>
          </a:p>
        </p:txBody>
      </p:sp>
      <p:sp>
        <p:nvSpPr>
          <p:cNvPr id="105560" name="Line 88"/>
          <p:cNvSpPr>
            <a:spLocks noChangeShapeType="1"/>
          </p:cNvSpPr>
          <p:nvPr/>
        </p:nvSpPr>
        <p:spPr bwMode="auto">
          <a:xfrm>
            <a:off x="7391400" y="4343400"/>
            <a:ext cx="0" cy="2209800"/>
          </a:xfrm>
          <a:prstGeom prst="line">
            <a:avLst/>
          </a:prstGeom>
          <a:noFill/>
          <a:ln w="9525">
            <a:solidFill>
              <a:schemeClr val="tx1"/>
            </a:solidFill>
            <a:round/>
            <a:headEnd/>
            <a:tailEnd/>
          </a:ln>
          <a:effectLst/>
        </p:spPr>
        <p:txBody>
          <a:bodyPr/>
          <a:lstStyle/>
          <a:p>
            <a:endParaRPr lang="en-IN"/>
          </a:p>
        </p:txBody>
      </p:sp>
      <p:sp>
        <p:nvSpPr>
          <p:cNvPr id="105561" name="Line 89"/>
          <p:cNvSpPr>
            <a:spLocks noChangeShapeType="1"/>
          </p:cNvSpPr>
          <p:nvPr/>
        </p:nvSpPr>
        <p:spPr bwMode="auto">
          <a:xfrm>
            <a:off x="1066800" y="5410200"/>
            <a:ext cx="0" cy="1066800"/>
          </a:xfrm>
          <a:prstGeom prst="line">
            <a:avLst/>
          </a:prstGeom>
          <a:noFill/>
          <a:ln w="9525">
            <a:solidFill>
              <a:schemeClr val="tx1"/>
            </a:solidFill>
            <a:round/>
            <a:headEnd/>
            <a:tailEnd/>
          </a:ln>
          <a:effectLst/>
        </p:spPr>
        <p:txBody>
          <a:bodyPr/>
          <a:lstStyle/>
          <a:p>
            <a:endParaRPr lang="en-IN"/>
          </a:p>
        </p:txBody>
      </p:sp>
      <p:sp>
        <p:nvSpPr>
          <p:cNvPr id="105562" name="Line 90"/>
          <p:cNvSpPr>
            <a:spLocks noChangeShapeType="1"/>
          </p:cNvSpPr>
          <p:nvPr/>
        </p:nvSpPr>
        <p:spPr bwMode="auto">
          <a:xfrm>
            <a:off x="1295400" y="5410200"/>
            <a:ext cx="0" cy="1066800"/>
          </a:xfrm>
          <a:prstGeom prst="line">
            <a:avLst/>
          </a:prstGeom>
          <a:noFill/>
          <a:ln w="9525">
            <a:solidFill>
              <a:schemeClr val="tx1"/>
            </a:solidFill>
            <a:round/>
            <a:headEnd/>
            <a:tailEnd/>
          </a:ln>
          <a:effectLst/>
        </p:spPr>
        <p:txBody>
          <a:bodyPr/>
          <a:lstStyle/>
          <a:p>
            <a:endParaRPr lang="en-IN"/>
          </a:p>
        </p:txBody>
      </p:sp>
      <p:sp>
        <p:nvSpPr>
          <p:cNvPr id="105563" name="Line 91"/>
          <p:cNvSpPr>
            <a:spLocks noChangeShapeType="1"/>
          </p:cNvSpPr>
          <p:nvPr/>
        </p:nvSpPr>
        <p:spPr bwMode="auto">
          <a:xfrm>
            <a:off x="1600200" y="5410200"/>
            <a:ext cx="0" cy="1066800"/>
          </a:xfrm>
          <a:prstGeom prst="line">
            <a:avLst/>
          </a:prstGeom>
          <a:noFill/>
          <a:ln w="9525">
            <a:solidFill>
              <a:schemeClr val="tx1"/>
            </a:solidFill>
            <a:round/>
            <a:headEnd/>
            <a:tailEnd/>
          </a:ln>
          <a:effectLst/>
        </p:spPr>
        <p:txBody>
          <a:bodyPr/>
          <a:lstStyle/>
          <a:p>
            <a:endParaRPr lang="en-IN"/>
          </a:p>
        </p:txBody>
      </p:sp>
      <p:sp>
        <p:nvSpPr>
          <p:cNvPr id="105564" name="Line 92"/>
          <p:cNvSpPr>
            <a:spLocks noChangeShapeType="1"/>
          </p:cNvSpPr>
          <p:nvPr/>
        </p:nvSpPr>
        <p:spPr bwMode="auto">
          <a:xfrm>
            <a:off x="2133600" y="5410200"/>
            <a:ext cx="0" cy="1066800"/>
          </a:xfrm>
          <a:prstGeom prst="line">
            <a:avLst/>
          </a:prstGeom>
          <a:noFill/>
          <a:ln w="9525">
            <a:solidFill>
              <a:schemeClr val="tx1"/>
            </a:solidFill>
            <a:round/>
            <a:headEnd/>
            <a:tailEnd/>
          </a:ln>
          <a:effectLst/>
        </p:spPr>
        <p:txBody>
          <a:bodyPr/>
          <a:lstStyle/>
          <a:p>
            <a:endParaRPr lang="en-IN"/>
          </a:p>
        </p:txBody>
      </p:sp>
      <p:sp>
        <p:nvSpPr>
          <p:cNvPr id="105565" name="Line 93"/>
          <p:cNvSpPr>
            <a:spLocks noChangeShapeType="1"/>
          </p:cNvSpPr>
          <p:nvPr/>
        </p:nvSpPr>
        <p:spPr bwMode="auto">
          <a:xfrm>
            <a:off x="2438400" y="5410200"/>
            <a:ext cx="0" cy="1066800"/>
          </a:xfrm>
          <a:prstGeom prst="line">
            <a:avLst/>
          </a:prstGeom>
          <a:noFill/>
          <a:ln w="9525">
            <a:solidFill>
              <a:schemeClr val="tx1"/>
            </a:solidFill>
            <a:round/>
            <a:headEnd/>
            <a:tailEnd/>
          </a:ln>
          <a:effectLst/>
        </p:spPr>
        <p:txBody>
          <a:bodyPr/>
          <a:lstStyle/>
          <a:p>
            <a:endParaRPr lang="en-IN"/>
          </a:p>
        </p:txBody>
      </p:sp>
      <p:sp>
        <p:nvSpPr>
          <p:cNvPr id="105566" name="Line 94"/>
          <p:cNvSpPr>
            <a:spLocks noChangeShapeType="1"/>
          </p:cNvSpPr>
          <p:nvPr/>
        </p:nvSpPr>
        <p:spPr bwMode="auto">
          <a:xfrm>
            <a:off x="2971800" y="5410200"/>
            <a:ext cx="0" cy="1066800"/>
          </a:xfrm>
          <a:prstGeom prst="line">
            <a:avLst/>
          </a:prstGeom>
          <a:noFill/>
          <a:ln w="9525">
            <a:solidFill>
              <a:schemeClr val="tx1"/>
            </a:solidFill>
            <a:round/>
            <a:headEnd/>
            <a:tailEnd/>
          </a:ln>
          <a:effectLst/>
        </p:spPr>
        <p:txBody>
          <a:bodyPr/>
          <a:lstStyle/>
          <a:p>
            <a:endParaRPr lang="en-IN"/>
          </a:p>
        </p:txBody>
      </p:sp>
      <p:sp>
        <p:nvSpPr>
          <p:cNvPr id="105567" name="Line 95"/>
          <p:cNvSpPr>
            <a:spLocks noChangeShapeType="1"/>
          </p:cNvSpPr>
          <p:nvPr/>
        </p:nvSpPr>
        <p:spPr bwMode="auto">
          <a:xfrm>
            <a:off x="3429000" y="5410200"/>
            <a:ext cx="0" cy="1066800"/>
          </a:xfrm>
          <a:prstGeom prst="line">
            <a:avLst/>
          </a:prstGeom>
          <a:noFill/>
          <a:ln w="9525">
            <a:solidFill>
              <a:schemeClr val="tx1"/>
            </a:solidFill>
            <a:round/>
            <a:headEnd/>
            <a:tailEnd/>
          </a:ln>
          <a:effectLst/>
        </p:spPr>
        <p:txBody>
          <a:bodyPr/>
          <a:lstStyle/>
          <a:p>
            <a:endParaRPr lang="en-IN"/>
          </a:p>
        </p:txBody>
      </p:sp>
      <p:sp>
        <p:nvSpPr>
          <p:cNvPr id="105568" name="Line 96"/>
          <p:cNvSpPr>
            <a:spLocks noChangeShapeType="1"/>
          </p:cNvSpPr>
          <p:nvPr/>
        </p:nvSpPr>
        <p:spPr bwMode="auto">
          <a:xfrm>
            <a:off x="3733800" y="5410200"/>
            <a:ext cx="0" cy="1066800"/>
          </a:xfrm>
          <a:prstGeom prst="line">
            <a:avLst/>
          </a:prstGeom>
          <a:noFill/>
          <a:ln w="9525">
            <a:solidFill>
              <a:schemeClr val="tx1"/>
            </a:solidFill>
            <a:round/>
            <a:headEnd/>
            <a:tailEnd/>
          </a:ln>
          <a:effectLst/>
        </p:spPr>
        <p:txBody>
          <a:bodyPr/>
          <a:lstStyle/>
          <a:p>
            <a:endParaRPr lang="en-IN"/>
          </a:p>
        </p:txBody>
      </p:sp>
      <p:sp>
        <p:nvSpPr>
          <p:cNvPr id="105569" name="Line 97"/>
          <p:cNvSpPr>
            <a:spLocks noChangeShapeType="1"/>
          </p:cNvSpPr>
          <p:nvPr/>
        </p:nvSpPr>
        <p:spPr bwMode="auto">
          <a:xfrm>
            <a:off x="4267200" y="5410200"/>
            <a:ext cx="0" cy="1066800"/>
          </a:xfrm>
          <a:prstGeom prst="line">
            <a:avLst/>
          </a:prstGeom>
          <a:noFill/>
          <a:ln w="9525">
            <a:solidFill>
              <a:schemeClr val="tx1"/>
            </a:solidFill>
            <a:round/>
            <a:headEnd/>
            <a:tailEnd/>
          </a:ln>
          <a:effectLst/>
        </p:spPr>
        <p:txBody>
          <a:bodyPr/>
          <a:lstStyle/>
          <a:p>
            <a:endParaRPr lang="en-IN"/>
          </a:p>
        </p:txBody>
      </p:sp>
      <p:sp>
        <p:nvSpPr>
          <p:cNvPr id="105570" name="Line 98"/>
          <p:cNvSpPr>
            <a:spLocks noChangeShapeType="1"/>
          </p:cNvSpPr>
          <p:nvPr/>
        </p:nvSpPr>
        <p:spPr bwMode="auto">
          <a:xfrm>
            <a:off x="4876800" y="5410200"/>
            <a:ext cx="0" cy="1066800"/>
          </a:xfrm>
          <a:prstGeom prst="line">
            <a:avLst/>
          </a:prstGeom>
          <a:noFill/>
          <a:ln w="9525">
            <a:solidFill>
              <a:schemeClr val="tx1"/>
            </a:solidFill>
            <a:round/>
            <a:headEnd/>
            <a:tailEnd/>
          </a:ln>
          <a:effectLst/>
        </p:spPr>
        <p:txBody>
          <a:bodyPr/>
          <a:lstStyle/>
          <a:p>
            <a:endParaRPr lang="en-IN"/>
          </a:p>
        </p:txBody>
      </p:sp>
      <p:sp>
        <p:nvSpPr>
          <p:cNvPr id="105571" name="Line 99"/>
          <p:cNvSpPr>
            <a:spLocks noChangeShapeType="1"/>
          </p:cNvSpPr>
          <p:nvPr/>
        </p:nvSpPr>
        <p:spPr bwMode="auto">
          <a:xfrm>
            <a:off x="5181600" y="5410200"/>
            <a:ext cx="0" cy="1066800"/>
          </a:xfrm>
          <a:prstGeom prst="line">
            <a:avLst/>
          </a:prstGeom>
          <a:noFill/>
          <a:ln w="9525">
            <a:solidFill>
              <a:schemeClr val="tx1"/>
            </a:solidFill>
            <a:round/>
            <a:headEnd/>
            <a:tailEnd/>
          </a:ln>
          <a:effectLst/>
        </p:spPr>
        <p:txBody>
          <a:bodyPr/>
          <a:lstStyle/>
          <a:p>
            <a:endParaRPr lang="en-IN"/>
          </a:p>
        </p:txBody>
      </p:sp>
      <p:sp>
        <p:nvSpPr>
          <p:cNvPr id="105572" name="Line 100"/>
          <p:cNvSpPr>
            <a:spLocks noChangeShapeType="1"/>
          </p:cNvSpPr>
          <p:nvPr/>
        </p:nvSpPr>
        <p:spPr bwMode="auto">
          <a:xfrm>
            <a:off x="5562600" y="5410200"/>
            <a:ext cx="0" cy="1066800"/>
          </a:xfrm>
          <a:prstGeom prst="line">
            <a:avLst/>
          </a:prstGeom>
          <a:noFill/>
          <a:ln w="9525">
            <a:solidFill>
              <a:schemeClr val="tx1"/>
            </a:solidFill>
            <a:round/>
            <a:headEnd/>
            <a:tailEnd/>
          </a:ln>
          <a:effectLst/>
        </p:spPr>
        <p:txBody>
          <a:bodyPr/>
          <a:lstStyle/>
          <a:p>
            <a:endParaRPr lang="en-IN"/>
          </a:p>
        </p:txBody>
      </p:sp>
      <p:sp>
        <p:nvSpPr>
          <p:cNvPr id="105573" name="Line 101"/>
          <p:cNvSpPr>
            <a:spLocks noChangeShapeType="1"/>
          </p:cNvSpPr>
          <p:nvPr/>
        </p:nvSpPr>
        <p:spPr bwMode="auto">
          <a:xfrm>
            <a:off x="5867400" y="5410200"/>
            <a:ext cx="0" cy="1066800"/>
          </a:xfrm>
          <a:prstGeom prst="line">
            <a:avLst/>
          </a:prstGeom>
          <a:noFill/>
          <a:ln w="9525">
            <a:solidFill>
              <a:schemeClr val="tx1"/>
            </a:solidFill>
            <a:round/>
            <a:headEnd/>
            <a:tailEnd/>
          </a:ln>
          <a:effectLst/>
        </p:spPr>
        <p:txBody>
          <a:bodyPr/>
          <a:lstStyle/>
          <a:p>
            <a:endParaRPr lang="en-IN"/>
          </a:p>
        </p:txBody>
      </p:sp>
      <p:sp>
        <p:nvSpPr>
          <p:cNvPr id="105574" name="Line 102"/>
          <p:cNvSpPr>
            <a:spLocks noChangeShapeType="1"/>
          </p:cNvSpPr>
          <p:nvPr/>
        </p:nvSpPr>
        <p:spPr bwMode="auto">
          <a:xfrm>
            <a:off x="6324600" y="5410200"/>
            <a:ext cx="0" cy="1066800"/>
          </a:xfrm>
          <a:prstGeom prst="line">
            <a:avLst/>
          </a:prstGeom>
          <a:noFill/>
          <a:ln w="9525">
            <a:solidFill>
              <a:schemeClr val="tx1"/>
            </a:solidFill>
            <a:round/>
            <a:headEnd/>
            <a:tailEnd/>
          </a:ln>
          <a:effectLst/>
        </p:spPr>
        <p:txBody>
          <a:bodyPr/>
          <a:lstStyle/>
          <a:p>
            <a:endParaRPr lang="en-IN"/>
          </a:p>
        </p:txBody>
      </p:sp>
      <p:sp>
        <p:nvSpPr>
          <p:cNvPr id="105575" name="Line 103"/>
          <p:cNvSpPr>
            <a:spLocks noChangeShapeType="1"/>
          </p:cNvSpPr>
          <p:nvPr/>
        </p:nvSpPr>
        <p:spPr bwMode="auto">
          <a:xfrm>
            <a:off x="6553200" y="5410200"/>
            <a:ext cx="0" cy="1066800"/>
          </a:xfrm>
          <a:prstGeom prst="line">
            <a:avLst/>
          </a:prstGeom>
          <a:noFill/>
          <a:ln w="9525">
            <a:solidFill>
              <a:schemeClr val="tx1"/>
            </a:solidFill>
            <a:round/>
            <a:headEnd/>
            <a:tailEnd/>
          </a:ln>
          <a:effectLst/>
        </p:spPr>
        <p:txBody>
          <a:bodyPr/>
          <a:lstStyle/>
          <a:p>
            <a:endParaRPr lang="en-IN"/>
          </a:p>
        </p:txBody>
      </p:sp>
      <p:sp>
        <p:nvSpPr>
          <p:cNvPr id="105576" name="Line 104"/>
          <p:cNvSpPr>
            <a:spLocks noChangeShapeType="1"/>
          </p:cNvSpPr>
          <p:nvPr/>
        </p:nvSpPr>
        <p:spPr bwMode="auto">
          <a:xfrm>
            <a:off x="6934200" y="5410200"/>
            <a:ext cx="0" cy="1066800"/>
          </a:xfrm>
          <a:prstGeom prst="line">
            <a:avLst/>
          </a:prstGeom>
          <a:noFill/>
          <a:ln w="9525">
            <a:solidFill>
              <a:schemeClr val="tx1"/>
            </a:solidFill>
            <a:round/>
            <a:headEnd/>
            <a:tailEnd/>
          </a:ln>
          <a:effectLst/>
        </p:spPr>
        <p:txBody>
          <a:bodyPr/>
          <a:lstStyle/>
          <a:p>
            <a:endParaRPr lang="en-IN"/>
          </a:p>
        </p:txBody>
      </p:sp>
      <p:sp>
        <p:nvSpPr>
          <p:cNvPr id="105577" name="Line 105"/>
          <p:cNvSpPr>
            <a:spLocks noChangeShapeType="1"/>
          </p:cNvSpPr>
          <p:nvPr/>
        </p:nvSpPr>
        <p:spPr bwMode="auto">
          <a:xfrm>
            <a:off x="7162800" y="5410200"/>
            <a:ext cx="0" cy="1066800"/>
          </a:xfrm>
          <a:prstGeom prst="line">
            <a:avLst/>
          </a:prstGeom>
          <a:noFill/>
          <a:ln w="9525">
            <a:solidFill>
              <a:schemeClr val="tx1"/>
            </a:solidFill>
            <a:round/>
            <a:headEnd/>
            <a:tailEnd/>
          </a:ln>
          <a:effectLst/>
        </p:spPr>
        <p:txBody>
          <a:bodyPr/>
          <a:lstStyle/>
          <a:p>
            <a:endParaRPr lang="en-IN"/>
          </a:p>
        </p:txBody>
      </p:sp>
      <p:sp>
        <p:nvSpPr>
          <p:cNvPr id="105578" name="Line 106"/>
          <p:cNvSpPr>
            <a:spLocks noChangeShapeType="1"/>
          </p:cNvSpPr>
          <p:nvPr/>
        </p:nvSpPr>
        <p:spPr bwMode="auto">
          <a:xfrm>
            <a:off x="7543800" y="5410200"/>
            <a:ext cx="0" cy="1066800"/>
          </a:xfrm>
          <a:prstGeom prst="line">
            <a:avLst/>
          </a:prstGeom>
          <a:noFill/>
          <a:ln w="9525">
            <a:solidFill>
              <a:schemeClr val="tx1"/>
            </a:solidFill>
            <a:round/>
            <a:headEnd/>
            <a:tailEnd/>
          </a:ln>
          <a:effectLst/>
        </p:spPr>
        <p:txBody>
          <a:bodyPr/>
          <a:lstStyle/>
          <a:p>
            <a:endParaRPr lang="en-IN"/>
          </a:p>
        </p:txBody>
      </p:sp>
      <p:sp>
        <p:nvSpPr>
          <p:cNvPr id="105579" name="Line 107"/>
          <p:cNvSpPr>
            <a:spLocks noChangeShapeType="1"/>
          </p:cNvSpPr>
          <p:nvPr/>
        </p:nvSpPr>
        <p:spPr bwMode="auto">
          <a:xfrm>
            <a:off x="7772400" y="5410200"/>
            <a:ext cx="0" cy="1066800"/>
          </a:xfrm>
          <a:prstGeom prst="line">
            <a:avLst/>
          </a:prstGeom>
          <a:noFill/>
          <a:ln w="9525">
            <a:solidFill>
              <a:schemeClr val="tx1"/>
            </a:solidFill>
            <a:round/>
            <a:headEnd/>
            <a:tailEnd/>
          </a:ln>
          <a:effectLst/>
        </p:spPr>
        <p:txBody>
          <a:bodyPr/>
          <a:lstStyle/>
          <a:p>
            <a:endParaRPr lang="en-IN"/>
          </a:p>
        </p:txBody>
      </p:sp>
      <p:sp>
        <p:nvSpPr>
          <p:cNvPr id="105580" name="Line 108"/>
          <p:cNvSpPr>
            <a:spLocks noChangeShapeType="1"/>
          </p:cNvSpPr>
          <p:nvPr/>
        </p:nvSpPr>
        <p:spPr bwMode="auto">
          <a:xfrm>
            <a:off x="8229600" y="5410200"/>
            <a:ext cx="0" cy="1066800"/>
          </a:xfrm>
          <a:prstGeom prst="line">
            <a:avLst/>
          </a:prstGeom>
          <a:noFill/>
          <a:ln w="9525">
            <a:solidFill>
              <a:schemeClr val="tx1"/>
            </a:solidFill>
            <a:round/>
            <a:headEnd/>
            <a:tailEnd/>
          </a:ln>
          <a:effectLst/>
        </p:spPr>
        <p:txBody>
          <a:bodyPr/>
          <a:lstStyle/>
          <a:p>
            <a:endParaRPr lang="en-IN"/>
          </a:p>
        </p:txBody>
      </p:sp>
      <p:sp>
        <p:nvSpPr>
          <p:cNvPr id="105581" name="Line 109"/>
          <p:cNvSpPr>
            <a:spLocks noChangeShapeType="1"/>
          </p:cNvSpPr>
          <p:nvPr/>
        </p:nvSpPr>
        <p:spPr bwMode="auto">
          <a:xfrm>
            <a:off x="8382000" y="5410200"/>
            <a:ext cx="0" cy="1066800"/>
          </a:xfrm>
          <a:prstGeom prst="line">
            <a:avLst/>
          </a:prstGeom>
          <a:noFill/>
          <a:ln w="9525">
            <a:solidFill>
              <a:schemeClr val="tx1"/>
            </a:solidFill>
            <a:round/>
            <a:headEnd/>
            <a:tailEnd/>
          </a:ln>
          <a:effectLst/>
        </p:spPr>
        <p:txBody>
          <a:bodyPr/>
          <a:lstStyle/>
          <a:p>
            <a:endParaRPr lang="en-IN"/>
          </a:p>
        </p:txBody>
      </p:sp>
      <p:sp>
        <p:nvSpPr>
          <p:cNvPr id="105582" name="Line 110"/>
          <p:cNvSpPr>
            <a:spLocks noChangeShapeType="1"/>
          </p:cNvSpPr>
          <p:nvPr/>
        </p:nvSpPr>
        <p:spPr bwMode="auto">
          <a:xfrm>
            <a:off x="8610600" y="5410200"/>
            <a:ext cx="0" cy="1066800"/>
          </a:xfrm>
          <a:prstGeom prst="line">
            <a:avLst/>
          </a:prstGeom>
          <a:noFill/>
          <a:ln w="9525">
            <a:solidFill>
              <a:schemeClr val="tx1"/>
            </a:solidFill>
            <a:round/>
            <a:headEnd/>
            <a:tailEnd/>
          </a:ln>
          <a:effectLst/>
        </p:spPr>
        <p:txBody>
          <a:bodyPr/>
          <a:lstStyle/>
          <a:p>
            <a:endParaRPr lang="en-IN"/>
          </a:p>
        </p:txBody>
      </p:sp>
      <p:sp>
        <p:nvSpPr>
          <p:cNvPr id="105583" name="Line 111"/>
          <p:cNvSpPr>
            <a:spLocks noChangeShapeType="1"/>
          </p:cNvSpPr>
          <p:nvPr/>
        </p:nvSpPr>
        <p:spPr bwMode="auto">
          <a:xfrm>
            <a:off x="8839200" y="5410200"/>
            <a:ext cx="0" cy="1066800"/>
          </a:xfrm>
          <a:prstGeom prst="line">
            <a:avLst/>
          </a:prstGeom>
          <a:noFill/>
          <a:ln w="9525">
            <a:solidFill>
              <a:schemeClr val="tx1"/>
            </a:solidFill>
            <a:round/>
            <a:headEnd/>
            <a:tailEnd/>
          </a:ln>
          <a:effectLst/>
        </p:spPr>
        <p:txBody>
          <a:bodyPr/>
          <a:lstStyle/>
          <a:p>
            <a:endParaRPr lang="en-IN"/>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ctrTitle"/>
          </p:nvPr>
        </p:nvSpPr>
        <p:spPr/>
        <p:txBody>
          <a:bodyPr/>
          <a:lstStyle/>
          <a:p>
            <a:endParaRPr lang="en-US"/>
          </a:p>
        </p:txBody>
      </p:sp>
      <p:sp>
        <p:nvSpPr>
          <p:cNvPr id="83973" name="Rectangle 5"/>
          <p:cNvSpPr>
            <a:spLocks noGrp="1" noChangeArrowheads="1"/>
          </p:cNvSpPr>
          <p:nvPr>
            <p:ph type="subTitle" idx="1"/>
          </p:nvPr>
        </p:nvSpPr>
        <p:spPr>
          <a:xfrm>
            <a:off x="1371600" y="3581400"/>
            <a:ext cx="7772400" cy="1752600"/>
          </a:xfrm>
        </p:spPr>
        <p:txBody>
          <a:bodyPr/>
          <a:lstStyle/>
          <a:p>
            <a:r>
              <a:rPr lang="en-US" sz="4000">
                <a:solidFill>
                  <a:srgbClr val="FF0066"/>
                </a:solidFill>
              </a:rPr>
              <a:t>Cardio Respiratory Endurance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fontScale="90000"/>
          </a:bodyPr>
          <a:lstStyle/>
          <a:p>
            <a:r>
              <a:rPr lang="en-US" sz="4000"/>
              <a:t>Benefits of Cardio respiratory Endurance</a:t>
            </a:r>
          </a:p>
        </p:txBody>
      </p:sp>
      <p:sp>
        <p:nvSpPr>
          <p:cNvPr id="86019" name="Rectangle 3"/>
          <p:cNvSpPr>
            <a:spLocks noGrp="1" noChangeArrowheads="1"/>
          </p:cNvSpPr>
          <p:nvPr>
            <p:ph type="body" idx="1"/>
          </p:nvPr>
        </p:nvSpPr>
        <p:spPr>
          <a:xfrm>
            <a:off x="0" y="1981200"/>
            <a:ext cx="9144000" cy="4876800"/>
          </a:xfrm>
        </p:spPr>
        <p:txBody>
          <a:bodyPr/>
          <a:lstStyle/>
          <a:p>
            <a:pPr>
              <a:lnSpc>
                <a:spcPct val="160000"/>
              </a:lnSpc>
              <a:buClr>
                <a:srgbClr val="FF0066"/>
              </a:buClr>
              <a:buFontTx/>
              <a:buChar char="•"/>
            </a:pPr>
            <a:r>
              <a:rPr lang="en-US" sz="2800"/>
              <a:t>Improved cardio respiratory function</a:t>
            </a:r>
          </a:p>
          <a:p>
            <a:pPr>
              <a:lnSpc>
                <a:spcPct val="160000"/>
              </a:lnSpc>
              <a:buClr>
                <a:srgbClr val="FF0066"/>
              </a:buClr>
              <a:buFontTx/>
              <a:buChar char="•"/>
            </a:pPr>
            <a:r>
              <a:rPr lang="en-US" sz="2800"/>
              <a:t>Improved metabolism</a:t>
            </a:r>
          </a:p>
          <a:p>
            <a:pPr>
              <a:lnSpc>
                <a:spcPct val="160000"/>
              </a:lnSpc>
              <a:buClr>
                <a:srgbClr val="FF0066"/>
              </a:buClr>
              <a:buFontTx/>
              <a:buChar char="•"/>
            </a:pPr>
            <a:r>
              <a:rPr lang="en-US" sz="2800"/>
              <a:t>Better control of Blood &amp; body Fat levels</a:t>
            </a:r>
          </a:p>
          <a:p>
            <a:pPr>
              <a:lnSpc>
                <a:spcPct val="160000"/>
              </a:lnSpc>
              <a:buClr>
                <a:srgbClr val="FF0066"/>
              </a:buClr>
              <a:buFontTx/>
              <a:buChar char="•"/>
            </a:pPr>
            <a:r>
              <a:rPr lang="en-US" sz="2800"/>
              <a:t>Protection against Diabetes and some types of cancer</a:t>
            </a:r>
          </a:p>
          <a:p>
            <a:pPr>
              <a:lnSpc>
                <a:spcPct val="160000"/>
              </a:lnSpc>
              <a:buClr>
                <a:srgbClr val="FF0066"/>
              </a:buClr>
              <a:buFontTx/>
              <a:buChar char="•"/>
            </a:pPr>
            <a:r>
              <a:rPr lang="en-US" sz="2800"/>
              <a:t>Improved Psychological and Emotional well being</a:t>
            </a:r>
          </a:p>
          <a:p>
            <a:pPr>
              <a:lnSpc>
                <a:spcPct val="160000"/>
              </a:lnSpc>
              <a:buClr>
                <a:srgbClr val="FF0066"/>
              </a:buClr>
              <a:buFontTx/>
              <a:buChar char="•"/>
            </a:pPr>
            <a:r>
              <a:rPr lang="en-US" sz="2800"/>
              <a:t>Improved Immune Function</a:t>
            </a:r>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04800" y="457200"/>
            <a:ext cx="8839200" cy="1143000"/>
          </a:xfrm>
        </p:spPr>
        <p:txBody>
          <a:bodyPr>
            <a:normAutofit fontScale="90000"/>
          </a:bodyPr>
          <a:lstStyle/>
          <a:p>
            <a:r>
              <a:rPr lang="en-US"/>
              <a:t>Training the Cardio respiratory Endurance</a:t>
            </a:r>
          </a:p>
        </p:txBody>
      </p:sp>
      <p:sp>
        <p:nvSpPr>
          <p:cNvPr id="87043" name="Rectangle 3"/>
          <p:cNvSpPr>
            <a:spLocks noGrp="1" noChangeArrowheads="1"/>
          </p:cNvSpPr>
          <p:nvPr>
            <p:ph type="body" sz="half" idx="1"/>
          </p:nvPr>
        </p:nvSpPr>
        <p:spPr>
          <a:xfrm>
            <a:off x="685800" y="1981200"/>
            <a:ext cx="6553200" cy="4876800"/>
          </a:xfrm>
        </p:spPr>
        <p:txBody>
          <a:bodyPr/>
          <a:lstStyle/>
          <a:p>
            <a:pPr>
              <a:buClr>
                <a:srgbClr val="FF0066"/>
              </a:buClr>
              <a:buFontTx/>
              <a:buChar char="•"/>
            </a:pPr>
            <a:r>
              <a:rPr lang="en-US" sz="2800"/>
              <a:t>Type of activity:</a:t>
            </a:r>
          </a:p>
          <a:p>
            <a:pPr>
              <a:buClr>
                <a:srgbClr val="FF0066"/>
              </a:buClr>
              <a:buFontTx/>
              <a:buNone/>
            </a:pPr>
            <a:r>
              <a:rPr lang="en-US" sz="2800"/>
              <a:t>			Specific to the sport</a:t>
            </a:r>
          </a:p>
          <a:p>
            <a:pPr>
              <a:buClr>
                <a:srgbClr val="FF0066"/>
              </a:buClr>
              <a:buFontTx/>
              <a:buNone/>
            </a:pPr>
            <a:r>
              <a:rPr lang="en-US" sz="2800"/>
              <a:t>			 Include variety</a:t>
            </a:r>
          </a:p>
          <a:p>
            <a:pPr>
              <a:buClr>
                <a:srgbClr val="FF0066"/>
              </a:buClr>
              <a:buFontTx/>
              <a:buChar char="•"/>
            </a:pPr>
            <a:endParaRPr lang="en-US" sz="2800"/>
          </a:p>
          <a:p>
            <a:pPr>
              <a:buClr>
                <a:srgbClr val="FF0066"/>
              </a:buClr>
              <a:buFontTx/>
              <a:buChar char="•"/>
            </a:pPr>
            <a:r>
              <a:rPr lang="en-US" sz="2800"/>
              <a:t>Methods of training:</a:t>
            </a:r>
          </a:p>
          <a:p>
            <a:pPr>
              <a:buClr>
                <a:srgbClr val="FF0066"/>
              </a:buClr>
              <a:buFontTx/>
              <a:buNone/>
            </a:pPr>
            <a:r>
              <a:rPr lang="en-US" sz="2800"/>
              <a:t>			continuous training</a:t>
            </a:r>
          </a:p>
          <a:p>
            <a:pPr>
              <a:buClr>
                <a:srgbClr val="FF0066"/>
              </a:buClr>
              <a:buFontTx/>
              <a:buNone/>
            </a:pPr>
            <a:r>
              <a:rPr lang="en-US" sz="2800"/>
              <a:t>			Interval training</a:t>
            </a:r>
          </a:p>
          <a:p>
            <a:pPr>
              <a:buClr>
                <a:srgbClr val="FF0066"/>
              </a:buClr>
              <a:buFontTx/>
              <a:buNone/>
            </a:pPr>
            <a:r>
              <a:rPr lang="en-US" sz="2800"/>
              <a:t>			Fartlek training</a:t>
            </a:r>
          </a:p>
        </p:txBody>
      </p:sp>
      <p:pic>
        <p:nvPicPr>
          <p:cNvPr id="87044" name="Picture 4" descr="training"/>
          <p:cNvPicPr>
            <a:picLocks noGrp="1" noChangeAspect="1" noChangeArrowheads="1"/>
          </p:cNvPicPr>
          <p:nvPr>
            <p:ph sz="half" idx="2"/>
          </p:nvPr>
        </p:nvPicPr>
        <p:blipFill>
          <a:blip r:embed="rId2"/>
          <a:srcRect/>
          <a:stretch>
            <a:fillRect/>
          </a:stretch>
        </p:blipFill>
        <p:spPr>
          <a:xfrm>
            <a:off x="5943600" y="1295400"/>
            <a:ext cx="3200400" cy="17811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04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0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04800" y="457200"/>
            <a:ext cx="8839200" cy="1143000"/>
          </a:xfrm>
        </p:spPr>
        <p:txBody>
          <a:bodyPr>
            <a:normAutofit fontScale="90000"/>
          </a:bodyPr>
          <a:lstStyle/>
          <a:p>
            <a:r>
              <a:rPr lang="en-US"/>
              <a:t>Training the Cardio respiratory Endurance</a:t>
            </a:r>
          </a:p>
        </p:txBody>
      </p:sp>
      <p:sp>
        <p:nvSpPr>
          <p:cNvPr id="89091" name="Rectangle 3"/>
          <p:cNvSpPr>
            <a:spLocks noGrp="1" noChangeArrowheads="1"/>
          </p:cNvSpPr>
          <p:nvPr>
            <p:ph type="body" idx="1"/>
          </p:nvPr>
        </p:nvSpPr>
        <p:spPr/>
        <p:txBody>
          <a:bodyPr/>
          <a:lstStyle/>
          <a:p>
            <a:pPr>
              <a:lnSpc>
                <a:spcPct val="130000"/>
              </a:lnSpc>
              <a:buClr>
                <a:srgbClr val="FF0066"/>
              </a:buClr>
              <a:buFontTx/>
              <a:buChar char="•"/>
            </a:pPr>
            <a:r>
              <a:rPr lang="en-US"/>
              <a:t>Frequency of training:</a:t>
            </a:r>
          </a:p>
          <a:p>
            <a:pPr>
              <a:lnSpc>
                <a:spcPct val="130000"/>
              </a:lnSpc>
              <a:buClr>
                <a:srgbClr val="FF0066"/>
              </a:buClr>
              <a:buFontTx/>
              <a:buNone/>
            </a:pPr>
            <a:r>
              <a:rPr lang="en-US" sz="2800"/>
              <a:t>			3 – 5 days per week</a:t>
            </a:r>
          </a:p>
          <a:p>
            <a:pPr>
              <a:lnSpc>
                <a:spcPct val="130000"/>
              </a:lnSpc>
              <a:buClr>
                <a:srgbClr val="FF0066"/>
              </a:buClr>
              <a:buFontTx/>
              <a:buNone/>
            </a:pPr>
            <a:endParaRPr lang="en-US" sz="2800"/>
          </a:p>
          <a:p>
            <a:pPr>
              <a:lnSpc>
                <a:spcPct val="130000"/>
              </a:lnSpc>
              <a:buClr>
                <a:srgbClr val="FF0066"/>
              </a:buClr>
              <a:buFontTx/>
              <a:buChar char="•"/>
            </a:pPr>
            <a:r>
              <a:rPr lang="en-US" sz="2800"/>
              <a:t>&lt; 3days : No training benefits</a:t>
            </a:r>
          </a:p>
          <a:p>
            <a:pPr>
              <a:lnSpc>
                <a:spcPct val="130000"/>
              </a:lnSpc>
              <a:buClr>
                <a:srgbClr val="FF0066"/>
              </a:buClr>
              <a:buFontTx/>
              <a:buNone/>
            </a:pPr>
            <a:endParaRPr lang="en-US" sz="2800"/>
          </a:p>
          <a:p>
            <a:pPr>
              <a:lnSpc>
                <a:spcPct val="130000"/>
              </a:lnSpc>
              <a:buClr>
                <a:srgbClr val="FF0066"/>
              </a:buClr>
              <a:buFontTx/>
              <a:buChar char="•"/>
            </a:pPr>
            <a:r>
              <a:rPr lang="en-US" sz="2800"/>
              <a:t>&gt; 5 days: Risk of injury and staleness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04800" y="457200"/>
            <a:ext cx="8839200" cy="1143000"/>
          </a:xfrm>
        </p:spPr>
        <p:txBody>
          <a:bodyPr>
            <a:normAutofit fontScale="90000"/>
          </a:bodyPr>
          <a:lstStyle/>
          <a:p>
            <a:r>
              <a:rPr lang="en-US"/>
              <a:t>Training the Cardio respiratory Endurance</a:t>
            </a:r>
          </a:p>
        </p:txBody>
      </p:sp>
      <p:sp>
        <p:nvSpPr>
          <p:cNvPr id="90115" name="Rectangle 3"/>
          <p:cNvSpPr>
            <a:spLocks noGrp="1" noChangeArrowheads="1"/>
          </p:cNvSpPr>
          <p:nvPr>
            <p:ph type="body" idx="1"/>
          </p:nvPr>
        </p:nvSpPr>
        <p:spPr>
          <a:xfrm>
            <a:off x="685800" y="1981200"/>
            <a:ext cx="8153400" cy="4114800"/>
          </a:xfrm>
        </p:spPr>
        <p:txBody>
          <a:bodyPr/>
          <a:lstStyle/>
          <a:p>
            <a:pPr>
              <a:lnSpc>
                <a:spcPct val="90000"/>
              </a:lnSpc>
              <a:buFont typeface="Wingdings" pitchFamily="2" charset="2"/>
              <a:buNone/>
            </a:pPr>
            <a:r>
              <a:rPr lang="en-US"/>
              <a:t>Intensity of training</a:t>
            </a:r>
          </a:p>
          <a:p>
            <a:pPr>
              <a:lnSpc>
                <a:spcPct val="90000"/>
              </a:lnSpc>
              <a:buFont typeface="Wingdings" pitchFamily="2" charset="2"/>
              <a:buNone/>
            </a:pPr>
            <a:endParaRPr lang="en-US" sz="2800"/>
          </a:p>
          <a:p>
            <a:pPr>
              <a:lnSpc>
                <a:spcPct val="90000"/>
              </a:lnSpc>
              <a:buClr>
                <a:srgbClr val="FF0066"/>
              </a:buClr>
              <a:buFontTx/>
              <a:buChar char="•"/>
            </a:pPr>
            <a:r>
              <a:rPr lang="en-US" sz="2800"/>
              <a:t>50 – 85 % Heart Rate Reserve (ACSM)</a:t>
            </a:r>
          </a:p>
          <a:p>
            <a:pPr>
              <a:lnSpc>
                <a:spcPct val="90000"/>
              </a:lnSpc>
              <a:buClr>
                <a:srgbClr val="FF0066"/>
              </a:buClr>
              <a:buFontTx/>
              <a:buNone/>
            </a:pPr>
            <a:r>
              <a:rPr lang="en-US" sz="2800"/>
              <a:t>		THR Zone = RHR + % HRR</a:t>
            </a:r>
          </a:p>
          <a:p>
            <a:pPr>
              <a:lnSpc>
                <a:spcPct val="90000"/>
              </a:lnSpc>
              <a:buClr>
                <a:srgbClr val="FF0066"/>
              </a:buClr>
              <a:buFontTx/>
              <a:buChar char="•"/>
            </a:pPr>
            <a:endParaRPr lang="en-US" sz="2800"/>
          </a:p>
          <a:p>
            <a:pPr>
              <a:lnSpc>
                <a:spcPct val="90000"/>
              </a:lnSpc>
              <a:buClr>
                <a:srgbClr val="FF0066"/>
              </a:buClr>
              <a:buFontTx/>
              <a:buChar char="•"/>
            </a:pPr>
            <a:r>
              <a:rPr lang="en-US" sz="2800"/>
              <a:t>60 – 90 % Age predicted Maximal Heart Rate</a:t>
            </a:r>
          </a:p>
          <a:p>
            <a:pPr>
              <a:lnSpc>
                <a:spcPct val="90000"/>
              </a:lnSpc>
              <a:buClr>
                <a:srgbClr val="FF0066"/>
              </a:buClr>
              <a:buFontTx/>
              <a:buChar char="•"/>
            </a:pPr>
            <a:endParaRPr lang="en-US" sz="2800"/>
          </a:p>
          <a:p>
            <a:pPr>
              <a:lnSpc>
                <a:spcPct val="90000"/>
              </a:lnSpc>
              <a:buClr>
                <a:srgbClr val="FF0066"/>
              </a:buClr>
              <a:buFontTx/>
              <a:buChar char="•"/>
            </a:pPr>
            <a:r>
              <a:rPr lang="en-US" sz="2800"/>
              <a:t>RPE: 14 or 15 (somewhat hard or hard)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04800" y="457200"/>
            <a:ext cx="8839200" cy="1143000"/>
          </a:xfrm>
        </p:spPr>
        <p:txBody>
          <a:bodyPr>
            <a:normAutofit fontScale="90000"/>
          </a:bodyPr>
          <a:lstStyle/>
          <a:p>
            <a:r>
              <a:rPr lang="en-US"/>
              <a:t>Training the Cardio respiratory Endurance</a:t>
            </a:r>
          </a:p>
        </p:txBody>
      </p:sp>
      <p:sp>
        <p:nvSpPr>
          <p:cNvPr id="91139" name="Rectangle 3"/>
          <p:cNvSpPr>
            <a:spLocks noGrp="1" noChangeArrowheads="1"/>
          </p:cNvSpPr>
          <p:nvPr>
            <p:ph type="body" idx="1"/>
          </p:nvPr>
        </p:nvSpPr>
        <p:spPr>
          <a:xfrm>
            <a:off x="685800" y="1981200"/>
            <a:ext cx="7772400" cy="4876800"/>
          </a:xfrm>
        </p:spPr>
        <p:txBody>
          <a:bodyPr/>
          <a:lstStyle/>
          <a:p>
            <a:pPr>
              <a:buFont typeface="Wingdings" pitchFamily="2" charset="2"/>
              <a:buNone/>
            </a:pPr>
            <a:r>
              <a:rPr lang="en-US"/>
              <a:t>Duration of Training:</a:t>
            </a:r>
          </a:p>
          <a:p>
            <a:pPr>
              <a:buFont typeface="Wingdings" pitchFamily="2" charset="2"/>
              <a:buNone/>
            </a:pPr>
            <a:r>
              <a:rPr lang="en-US" sz="2800"/>
              <a:t>			Depends on the Intensity</a:t>
            </a:r>
          </a:p>
          <a:p>
            <a:pPr>
              <a:buFont typeface="Wingdings" pitchFamily="2" charset="2"/>
              <a:buNone/>
            </a:pPr>
            <a:endParaRPr lang="en-US" sz="2800"/>
          </a:p>
          <a:p>
            <a:pPr>
              <a:buClr>
                <a:srgbClr val="FF0066"/>
              </a:buClr>
              <a:buFontTx/>
              <a:buChar char="•"/>
            </a:pPr>
            <a:r>
              <a:rPr lang="en-US" sz="2800"/>
              <a:t>Exercise at THR Zone till you expend 4 Calories per kg body weight </a:t>
            </a:r>
          </a:p>
          <a:p>
            <a:pPr>
              <a:buClr>
                <a:srgbClr val="FF0066"/>
              </a:buClr>
              <a:buFontTx/>
              <a:buChar char="•"/>
            </a:pPr>
            <a:endParaRPr lang="en-US" sz="2800"/>
          </a:p>
          <a:p>
            <a:pPr>
              <a:buClr>
                <a:srgbClr val="FF0066"/>
              </a:buClr>
              <a:buFontTx/>
              <a:buChar char="•"/>
            </a:pPr>
            <a:r>
              <a:rPr lang="en-US" sz="2800"/>
              <a:t>Low or Moderate intensity: 45 – 60 minutes</a:t>
            </a:r>
          </a:p>
          <a:p>
            <a:pPr>
              <a:buClr>
                <a:srgbClr val="FF0066"/>
              </a:buClr>
              <a:buFontTx/>
              <a:buChar char="•"/>
            </a:pPr>
            <a:endParaRPr lang="en-US" sz="2800"/>
          </a:p>
          <a:p>
            <a:pPr>
              <a:buClr>
                <a:srgbClr val="FF0066"/>
              </a:buClr>
              <a:buFontTx/>
              <a:buChar char="•"/>
            </a:pPr>
            <a:r>
              <a:rPr lang="en-US" sz="2800"/>
              <a:t>High Intensity : 20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fontScale="90000"/>
          </a:bodyPr>
          <a:lstStyle/>
          <a:p>
            <a:r>
              <a:rPr lang="en-US" sz="4000"/>
              <a:t>Percent contribution of Aerobic and Anaerobic systems to exercise based on time</a:t>
            </a:r>
          </a:p>
        </p:txBody>
      </p:sp>
      <p:graphicFrame>
        <p:nvGraphicFramePr>
          <p:cNvPr id="142392" name="Group 56"/>
          <p:cNvGraphicFramePr>
            <a:graphicFrameLocks noGrp="1"/>
          </p:cNvGraphicFramePr>
          <p:nvPr>
            <p:ph idx="1"/>
          </p:nvPr>
        </p:nvGraphicFramePr>
        <p:xfrm>
          <a:off x="152400" y="1981200"/>
          <a:ext cx="8991600" cy="4343401"/>
        </p:xfrm>
        <a:graphic>
          <a:graphicData uri="http://schemas.openxmlformats.org/drawingml/2006/table">
            <a:tbl>
              <a:tblPr/>
              <a:tblGrid>
                <a:gridCol w="1143000">
                  <a:extLst>
                    <a:ext uri="{9D8B030D-6E8A-4147-A177-3AD203B41FA5}">
                      <a16:colId xmlns="" xmlns:a16="http://schemas.microsoft.com/office/drawing/2014/main" val="20000"/>
                    </a:ext>
                  </a:extLst>
                </a:gridCol>
                <a:gridCol w="784225">
                  <a:extLst>
                    <a:ext uri="{9D8B030D-6E8A-4147-A177-3AD203B41FA5}">
                      <a16:colId xmlns="" xmlns:a16="http://schemas.microsoft.com/office/drawing/2014/main" val="20001"/>
                    </a:ext>
                  </a:extLst>
                </a:gridCol>
                <a:gridCol w="882650">
                  <a:extLst>
                    <a:ext uri="{9D8B030D-6E8A-4147-A177-3AD203B41FA5}">
                      <a16:colId xmlns="" xmlns:a16="http://schemas.microsoft.com/office/drawing/2014/main" val="20002"/>
                    </a:ext>
                  </a:extLst>
                </a:gridCol>
                <a:gridCol w="882650">
                  <a:extLst>
                    <a:ext uri="{9D8B030D-6E8A-4147-A177-3AD203B41FA5}">
                      <a16:colId xmlns="" xmlns:a16="http://schemas.microsoft.com/office/drawing/2014/main" val="20003"/>
                    </a:ext>
                  </a:extLst>
                </a:gridCol>
                <a:gridCol w="884238">
                  <a:extLst>
                    <a:ext uri="{9D8B030D-6E8A-4147-A177-3AD203B41FA5}">
                      <a16:colId xmlns="" xmlns:a16="http://schemas.microsoft.com/office/drawing/2014/main" val="20004"/>
                    </a:ext>
                  </a:extLst>
                </a:gridCol>
                <a:gridCol w="882650">
                  <a:extLst>
                    <a:ext uri="{9D8B030D-6E8A-4147-A177-3AD203B41FA5}">
                      <a16:colId xmlns="" xmlns:a16="http://schemas.microsoft.com/office/drawing/2014/main" val="20005"/>
                    </a:ext>
                  </a:extLst>
                </a:gridCol>
                <a:gridCol w="882650">
                  <a:extLst>
                    <a:ext uri="{9D8B030D-6E8A-4147-A177-3AD203B41FA5}">
                      <a16:colId xmlns="" xmlns:a16="http://schemas.microsoft.com/office/drawing/2014/main" val="20006"/>
                    </a:ext>
                  </a:extLst>
                </a:gridCol>
                <a:gridCol w="882650">
                  <a:extLst>
                    <a:ext uri="{9D8B030D-6E8A-4147-A177-3AD203B41FA5}">
                      <a16:colId xmlns="" xmlns:a16="http://schemas.microsoft.com/office/drawing/2014/main" val="20007"/>
                    </a:ext>
                  </a:extLst>
                </a:gridCol>
                <a:gridCol w="884237">
                  <a:extLst>
                    <a:ext uri="{9D8B030D-6E8A-4147-A177-3AD203B41FA5}">
                      <a16:colId xmlns="" xmlns:a16="http://schemas.microsoft.com/office/drawing/2014/main" val="20008"/>
                    </a:ext>
                  </a:extLst>
                </a:gridCol>
                <a:gridCol w="882650">
                  <a:extLst>
                    <a:ext uri="{9D8B030D-6E8A-4147-A177-3AD203B41FA5}">
                      <a16:colId xmlns="" xmlns:a16="http://schemas.microsoft.com/office/drawing/2014/main" val="20009"/>
                    </a:ext>
                  </a:extLst>
                </a:gridCol>
              </a:tblGrid>
              <a:tr h="1112838">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10 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30 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60 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02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04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10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30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60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120 min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614488">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1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1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1600" b="0" i="0" u="none" strike="noStrike" cap="none" normalizeH="0" baseline="0">
                          <a:ln>
                            <a:noFill/>
                          </a:ln>
                          <a:solidFill>
                            <a:schemeClr val="tx1"/>
                          </a:solidFill>
                          <a:effectLst/>
                          <a:latin typeface="Arial" charset="0"/>
                        </a:rPr>
                        <a:t>Aerobic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61607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1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1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1600" b="0" i="0" u="none" strike="noStrike" cap="none" normalizeH="0" baseline="0">
                          <a:ln>
                            <a:noFill/>
                          </a:ln>
                          <a:solidFill>
                            <a:schemeClr val="tx1"/>
                          </a:solidFill>
                          <a:effectLst/>
                          <a:latin typeface="Arial" charset="0"/>
                        </a:rPr>
                        <a:t>Anaerobic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04800" y="457200"/>
            <a:ext cx="8839200" cy="1143000"/>
          </a:xfrm>
        </p:spPr>
        <p:txBody>
          <a:bodyPr>
            <a:normAutofit fontScale="90000"/>
          </a:bodyPr>
          <a:lstStyle/>
          <a:p>
            <a:r>
              <a:rPr lang="en-US"/>
              <a:t>Training the Cardio respiratory Endurance</a:t>
            </a:r>
          </a:p>
        </p:txBody>
      </p:sp>
      <p:sp>
        <p:nvSpPr>
          <p:cNvPr id="92163" name="Rectangle 3"/>
          <p:cNvSpPr>
            <a:spLocks noGrp="1" noChangeArrowheads="1"/>
          </p:cNvSpPr>
          <p:nvPr>
            <p:ph type="body" idx="1"/>
          </p:nvPr>
        </p:nvSpPr>
        <p:spPr/>
        <p:txBody>
          <a:bodyPr/>
          <a:lstStyle/>
          <a:p>
            <a:pPr>
              <a:lnSpc>
                <a:spcPct val="90000"/>
              </a:lnSpc>
              <a:buFont typeface="Wingdings" pitchFamily="2" charset="2"/>
              <a:buNone/>
            </a:pPr>
            <a:r>
              <a:rPr lang="en-US"/>
              <a:t>General Principles:</a:t>
            </a:r>
          </a:p>
          <a:p>
            <a:pPr>
              <a:lnSpc>
                <a:spcPct val="90000"/>
              </a:lnSpc>
              <a:buFont typeface="Wingdings" pitchFamily="2" charset="2"/>
              <a:buNone/>
            </a:pPr>
            <a:endParaRPr lang="en-US"/>
          </a:p>
          <a:p>
            <a:pPr>
              <a:lnSpc>
                <a:spcPct val="120000"/>
              </a:lnSpc>
              <a:buClr>
                <a:srgbClr val="FF0066"/>
              </a:buClr>
              <a:buFontTx/>
              <a:buChar char="•"/>
            </a:pPr>
            <a:r>
              <a:rPr lang="en-US" sz="2800"/>
              <a:t>Warm up and Cool down</a:t>
            </a:r>
          </a:p>
          <a:p>
            <a:pPr>
              <a:lnSpc>
                <a:spcPct val="120000"/>
              </a:lnSpc>
              <a:buClr>
                <a:srgbClr val="FF0066"/>
              </a:buClr>
              <a:buFontTx/>
              <a:buChar char="•"/>
            </a:pPr>
            <a:endParaRPr lang="en-US" sz="2800"/>
          </a:p>
          <a:p>
            <a:pPr>
              <a:lnSpc>
                <a:spcPct val="120000"/>
              </a:lnSpc>
              <a:buClr>
                <a:srgbClr val="FF0066"/>
              </a:buClr>
              <a:buFontTx/>
              <a:buChar char="•"/>
            </a:pPr>
            <a:r>
              <a:rPr lang="en-US" sz="2800"/>
              <a:t>Lactate Threshold to be tapped everyday</a:t>
            </a:r>
          </a:p>
          <a:p>
            <a:pPr>
              <a:lnSpc>
                <a:spcPct val="120000"/>
              </a:lnSpc>
              <a:buClr>
                <a:srgbClr val="FF0066"/>
              </a:buClr>
              <a:buFontTx/>
              <a:buChar char="•"/>
            </a:pPr>
            <a:endParaRPr lang="en-US" sz="2800"/>
          </a:p>
          <a:p>
            <a:pPr>
              <a:lnSpc>
                <a:spcPct val="120000"/>
              </a:lnSpc>
              <a:buClr>
                <a:srgbClr val="FF0066"/>
              </a:buClr>
              <a:buFontTx/>
              <a:buChar char="•"/>
            </a:pPr>
            <a:r>
              <a:rPr lang="en-US" sz="2800"/>
              <a:t>Maintaining Cardio respiratory endurance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p:txBody>
          <a:bodyPr/>
          <a:lstStyle/>
          <a:p>
            <a:pPr eaLnBrk="1" hangingPunct="1">
              <a:lnSpc>
                <a:spcPct val="150000"/>
              </a:lnSpc>
              <a:buFont typeface="Wingdings" pitchFamily="2" charset="2"/>
              <a:buNone/>
            </a:pPr>
            <a:r>
              <a:rPr lang="en-US" dirty="0"/>
              <a:t>	</a:t>
            </a:r>
            <a:r>
              <a:rPr lang="en-US" sz="3200" b="1" dirty="0">
                <a:solidFill>
                  <a:srgbClr val="00B050"/>
                </a:solidFill>
                <a:latin typeface="Nyala" pitchFamily="2" charset="0"/>
              </a:rPr>
              <a:t>The classical two-component (2-C) model consisting of </a:t>
            </a:r>
          </a:p>
          <a:p>
            <a:pPr eaLnBrk="1" hangingPunct="1">
              <a:lnSpc>
                <a:spcPct val="150000"/>
              </a:lnSpc>
            </a:pPr>
            <a:r>
              <a:rPr lang="en-US" sz="3200" b="1" dirty="0">
                <a:solidFill>
                  <a:srgbClr val="00B050"/>
                </a:solidFill>
                <a:latin typeface="Nyala" pitchFamily="2" charset="0"/>
              </a:rPr>
              <a:t>Fat mass (FM) </a:t>
            </a:r>
          </a:p>
          <a:p>
            <a:pPr eaLnBrk="1" hangingPunct="1">
              <a:lnSpc>
                <a:spcPct val="150000"/>
              </a:lnSpc>
            </a:pPr>
            <a:r>
              <a:rPr lang="en-US" sz="3200" b="1" dirty="0">
                <a:solidFill>
                  <a:srgbClr val="00B050"/>
                </a:solidFill>
                <a:latin typeface="Nyala" pitchFamily="2" charset="0"/>
              </a:rPr>
              <a:t>Fat-free mass (FFM)</a:t>
            </a:r>
          </a:p>
          <a:p>
            <a:pPr eaLnBrk="1" hangingPunct="1">
              <a:lnSpc>
                <a:spcPct val="150000"/>
              </a:lnSpc>
            </a:pPr>
            <a:endParaRPr lang="en-US" sz="3200" b="1" dirty="0">
              <a:latin typeface="Nyala" pitchFamily="2" charset="0"/>
            </a:endParaRPr>
          </a:p>
          <a:p>
            <a:pPr eaLnBrk="1" hangingPunct="1">
              <a:buFont typeface="Wingdings" pitchFamily="2" charset="2"/>
              <a:buNone/>
            </a:pPr>
            <a:endParaRPr lang="en-US" sz="3200" b="1" dirty="0">
              <a:latin typeface="Nyala" pitchFamily="2" charset="0"/>
            </a:endParaRPr>
          </a:p>
          <a:p>
            <a:pPr eaLnBrk="1" hangingPunct="1">
              <a:buFont typeface="Wingdings" pitchFamily="2" charset="2"/>
              <a:buNone/>
            </a:pPr>
            <a:endParaRPr lang="en-US" dirty="0"/>
          </a:p>
        </p:txBody>
      </p:sp>
      <p:sp>
        <p:nvSpPr>
          <p:cNvPr id="8194" name="Rectangle 2"/>
          <p:cNvSpPr>
            <a:spLocks noGrp="1" noChangeArrowheads="1"/>
          </p:cNvSpPr>
          <p:nvPr>
            <p:ph type="title"/>
          </p:nvPr>
        </p:nvSpPr>
        <p:spPr/>
        <p:txBody>
          <a:bodyPr>
            <a:normAutofit/>
          </a:bodyPr>
          <a:lstStyle/>
          <a:p>
            <a:pPr eaLnBrk="1" fontAlgn="auto" hangingPunct="1">
              <a:spcAft>
                <a:spcPts val="0"/>
              </a:spcAft>
              <a:defRPr/>
            </a:pPr>
            <a:r>
              <a:rPr lang="en-US" sz="3600" b="1" dirty="0">
                <a:solidFill>
                  <a:srgbClr val="0070C0"/>
                </a:solidFill>
                <a:latin typeface="Poor Richard" pitchFamily="18" charset="0"/>
              </a:rPr>
              <a:t>Molecular model</a:t>
            </a:r>
          </a:p>
        </p:txBody>
      </p:sp>
      <p:sp>
        <p:nvSpPr>
          <p:cNvPr id="4" name="Slide Number Placeholder 3"/>
          <p:cNvSpPr>
            <a:spLocks noGrp="1"/>
          </p:cNvSpPr>
          <p:nvPr>
            <p:ph type="sldNum" sz="quarter" idx="12"/>
          </p:nvPr>
        </p:nvSpPr>
        <p:spPr/>
        <p:txBody>
          <a:bodyPr/>
          <a:lstStyle/>
          <a:p>
            <a:fld id="{DAF68474-BD3B-4D74-91DD-90D9CFE9D7DB}" type="slidenum">
              <a:rPr lang="en-IN" smtClean="0"/>
              <a:pPr/>
              <a:t>14</a:t>
            </a:fld>
            <a:endParaRPr lang="en-IN"/>
          </a:p>
        </p:txBody>
      </p:sp>
      <p:sp>
        <p:nvSpPr>
          <p:cNvPr id="5" name="Date Placeholder 4"/>
          <p:cNvSpPr>
            <a:spLocks noGrp="1"/>
          </p:cNvSpPr>
          <p:nvPr>
            <p:ph type="dt" sz="half" idx="10"/>
          </p:nvPr>
        </p:nvSpPr>
        <p:spPr/>
        <p:txBody>
          <a:bodyPr/>
          <a:lstStyle/>
          <a:p>
            <a:fld id="{AFE455CD-79D0-4C65-AFAF-1B86CB176056}"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ctrTitle"/>
          </p:nvPr>
        </p:nvSpPr>
        <p:spPr/>
        <p:txBody>
          <a:bodyPr/>
          <a:lstStyle/>
          <a:p>
            <a:endParaRPr lang="en-US"/>
          </a:p>
        </p:txBody>
      </p:sp>
      <p:sp>
        <p:nvSpPr>
          <p:cNvPr id="93189" name="Rectangle 5"/>
          <p:cNvSpPr>
            <a:spLocks noGrp="1" noChangeArrowheads="1"/>
          </p:cNvSpPr>
          <p:nvPr>
            <p:ph type="subTitle" idx="1"/>
          </p:nvPr>
        </p:nvSpPr>
        <p:spPr>
          <a:xfrm>
            <a:off x="609600" y="3581400"/>
            <a:ext cx="8534400" cy="1752600"/>
          </a:xfrm>
        </p:spPr>
        <p:txBody>
          <a:bodyPr/>
          <a:lstStyle/>
          <a:p>
            <a:r>
              <a:rPr lang="en-US" sz="4000">
                <a:solidFill>
                  <a:srgbClr val="FF0066"/>
                </a:solidFill>
              </a:rPr>
              <a:t>Muscular Strength and Endurance</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457200"/>
            <a:ext cx="9144000" cy="1143000"/>
          </a:xfrm>
        </p:spPr>
        <p:txBody>
          <a:bodyPr>
            <a:normAutofit fontScale="90000"/>
          </a:bodyPr>
          <a:lstStyle/>
          <a:p>
            <a:r>
              <a:rPr lang="en-US" sz="4000"/>
              <a:t>Benefits of Muscular Strength and Endurance</a:t>
            </a:r>
          </a:p>
        </p:txBody>
      </p:sp>
      <p:sp>
        <p:nvSpPr>
          <p:cNvPr id="95235" name="Rectangle 3"/>
          <p:cNvSpPr>
            <a:spLocks noGrp="1" noChangeArrowheads="1"/>
          </p:cNvSpPr>
          <p:nvPr>
            <p:ph type="body" idx="1"/>
          </p:nvPr>
        </p:nvSpPr>
        <p:spPr>
          <a:xfrm>
            <a:off x="685800" y="1981200"/>
            <a:ext cx="7772400" cy="4876800"/>
          </a:xfrm>
        </p:spPr>
        <p:txBody>
          <a:bodyPr/>
          <a:lstStyle/>
          <a:p>
            <a:pPr>
              <a:buClr>
                <a:srgbClr val="FF0066"/>
              </a:buClr>
              <a:buFontTx/>
              <a:buChar char="•"/>
            </a:pPr>
            <a:r>
              <a:rPr lang="en-US" sz="2800"/>
              <a:t>Improved performance of physical activities</a:t>
            </a:r>
          </a:p>
          <a:p>
            <a:pPr>
              <a:buClr>
                <a:srgbClr val="FF0066"/>
              </a:buClr>
              <a:buFontTx/>
              <a:buChar char="•"/>
            </a:pPr>
            <a:endParaRPr lang="en-US" sz="2800"/>
          </a:p>
          <a:p>
            <a:pPr>
              <a:buClr>
                <a:srgbClr val="FF0066"/>
              </a:buClr>
              <a:buFontTx/>
              <a:buChar char="•"/>
            </a:pPr>
            <a:r>
              <a:rPr lang="en-US" sz="2800"/>
              <a:t>Injury prevention</a:t>
            </a:r>
          </a:p>
          <a:p>
            <a:pPr>
              <a:buClr>
                <a:srgbClr val="FF0066"/>
              </a:buClr>
              <a:buFontTx/>
              <a:buChar char="•"/>
            </a:pPr>
            <a:endParaRPr lang="en-US" sz="2800"/>
          </a:p>
          <a:p>
            <a:pPr>
              <a:buClr>
                <a:srgbClr val="FF0066"/>
              </a:buClr>
              <a:buFontTx/>
              <a:buChar char="•"/>
            </a:pPr>
            <a:r>
              <a:rPr lang="en-US" sz="2800"/>
              <a:t>Improved Body composition</a:t>
            </a:r>
          </a:p>
          <a:p>
            <a:pPr>
              <a:buClr>
                <a:srgbClr val="FF0066"/>
              </a:buClr>
              <a:buFontTx/>
              <a:buChar char="•"/>
            </a:pPr>
            <a:endParaRPr lang="en-US" sz="2800"/>
          </a:p>
          <a:p>
            <a:pPr>
              <a:buClr>
                <a:srgbClr val="FF0066"/>
              </a:buClr>
              <a:buFontTx/>
              <a:buChar char="•"/>
            </a:pPr>
            <a:r>
              <a:rPr lang="en-US" sz="2800"/>
              <a:t>Enhanced Self – Image</a:t>
            </a:r>
          </a:p>
          <a:p>
            <a:pPr>
              <a:buClr>
                <a:srgbClr val="FF0066"/>
              </a:buClr>
              <a:buFontTx/>
              <a:buChar char="•"/>
            </a:pPr>
            <a:endParaRPr lang="en-US" sz="2800"/>
          </a:p>
          <a:p>
            <a:pPr>
              <a:buClr>
                <a:srgbClr val="FF0066"/>
              </a:buClr>
              <a:buFontTx/>
              <a:buChar char="•"/>
            </a:pPr>
            <a:r>
              <a:rPr lang="en-US" sz="2800"/>
              <a:t>Improved musculoskeletal health with aging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2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23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2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457200"/>
            <a:ext cx="8686800" cy="1143000"/>
          </a:xfrm>
        </p:spPr>
        <p:txBody>
          <a:bodyPr>
            <a:normAutofit fontScale="90000"/>
          </a:bodyPr>
          <a:lstStyle/>
          <a:p>
            <a:r>
              <a:rPr lang="en-US" sz="4000"/>
              <a:t>Training Muscular Strength and Endurance</a:t>
            </a:r>
          </a:p>
        </p:txBody>
      </p:sp>
      <p:sp>
        <p:nvSpPr>
          <p:cNvPr id="96259" name="Rectangle 3"/>
          <p:cNvSpPr>
            <a:spLocks noGrp="1" noChangeArrowheads="1"/>
          </p:cNvSpPr>
          <p:nvPr>
            <p:ph type="body" idx="1"/>
          </p:nvPr>
        </p:nvSpPr>
        <p:spPr/>
        <p:txBody>
          <a:bodyPr/>
          <a:lstStyle/>
          <a:p>
            <a:pPr>
              <a:lnSpc>
                <a:spcPct val="130000"/>
              </a:lnSpc>
              <a:buClr>
                <a:srgbClr val="FF0066"/>
              </a:buClr>
              <a:buFontTx/>
              <a:buChar char="•"/>
            </a:pPr>
            <a:r>
              <a:rPr lang="en-US"/>
              <a:t>Selecting Equipments</a:t>
            </a:r>
          </a:p>
          <a:p>
            <a:pPr>
              <a:lnSpc>
                <a:spcPct val="130000"/>
              </a:lnSpc>
              <a:buClr>
                <a:srgbClr val="FF0066"/>
              </a:buClr>
              <a:buFontTx/>
              <a:buChar char="•"/>
            </a:pPr>
            <a:endParaRPr lang="en-US"/>
          </a:p>
          <a:p>
            <a:pPr>
              <a:lnSpc>
                <a:spcPct val="130000"/>
              </a:lnSpc>
              <a:buClr>
                <a:srgbClr val="FF0066"/>
              </a:buClr>
              <a:buFontTx/>
              <a:buChar char="•"/>
            </a:pPr>
            <a:r>
              <a:rPr lang="en-US"/>
              <a:t>Selecting the type of contraction</a:t>
            </a:r>
          </a:p>
          <a:p>
            <a:pPr>
              <a:lnSpc>
                <a:spcPct val="130000"/>
              </a:lnSpc>
              <a:buClr>
                <a:srgbClr val="FF0066"/>
              </a:buClr>
              <a:buFontTx/>
              <a:buChar char="•"/>
            </a:pPr>
            <a:endParaRPr lang="en-US"/>
          </a:p>
          <a:p>
            <a:pPr>
              <a:lnSpc>
                <a:spcPct val="130000"/>
              </a:lnSpc>
              <a:buClr>
                <a:srgbClr val="FF0066"/>
              </a:buClr>
              <a:buFontTx/>
              <a:buChar char="•"/>
            </a:pPr>
            <a:r>
              <a:rPr lang="en-US"/>
              <a:t>Selecting Exercises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 y="457200"/>
            <a:ext cx="8839200" cy="1143000"/>
          </a:xfrm>
        </p:spPr>
        <p:txBody>
          <a:bodyPr>
            <a:normAutofit fontScale="90000"/>
          </a:bodyPr>
          <a:lstStyle/>
          <a:p>
            <a:r>
              <a:rPr lang="en-US" sz="4000"/>
              <a:t>Training Muscular Strength and Endurance</a:t>
            </a:r>
          </a:p>
        </p:txBody>
      </p:sp>
      <p:sp>
        <p:nvSpPr>
          <p:cNvPr id="98307" name="Rectangle 3"/>
          <p:cNvSpPr>
            <a:spLocks noGrp="1" noChangeArrowheads="1"/>
          </p:cNvSpPr>
          <p:nvPr>
            <p:ph type="body" idx="1"/>
          </p:nvPr>
        </p:nvSpPr>
        <p:spPr>
          <a:xfrm>
            <a:off x="685800" y="1981200"/>
            <a:ext cx="7924800" cy="4876800"/>
          </a:xfrm>
        </p:spPr>
        <p:txBody>
          <a:bodyPr/>
          <a:lstStyle/>
          <a:p>
            <a:pPr>
              <a:buClr>
                <a:srgbClr val="FF0066"/>
              </a:buClr>
              <a:buFontTx/>
              <a:buChar char="•"/>
            </a:pPr>
            <a:r>
              <a:rPr lang="en-US"/>
              <a:t>Load:</a:t>
            </a:r>
          </a:p>
          <a:p>
            <a:pPr>
              <a:buFont typeface="Wingdings" pitchFamily="2" charset="2"/>
              <a:buNone/>
            </a:pPr>
            <a:r>
              <a:rPr lang="en-US"/>
              <a:t>		</a:t>
            </a:r>
            <a:r>
              <a:rPr lang="en-US" sz="2800"/>
              <a:t>Heavy Load = 80 – 90% of 1RM</a:t>
            </a:r>
          </a:p>
          <a:p>
            <a:pPr>
              <a:buFont typeface="Wingdings" pitchFamily="2" charset="2"/>
              <a:buNone/>
            </a:pPr>
            <a:r>
              <a:rPr lang="en-US" sz="2800"/>
              <a:t>		Medium Load = 50 – 80% of 1RM</a:t>
            </a:r>
          </a:p>
          <a:p>
            <a:pPr>
              <a:buFont typeface="Wingdings" pitchFamily="2" charset="2"/>
              <a:buNone/>
            </a:pPr>
            <a:r>
              <a:rPr lang="en-US" sz="2800"/>
              <a:t>		Low Load = &lt; 50% of 1 RM</a:t>
            </a:r>
          </a:p>
          <a:p>
            <a:pPr>
              <a:buFont typeface="Wingdings" pitchFamily="2" charset="2"/>
              <a:buNone/>
            </a:pPr>
            <a:endParaRPr lang="en-US" sz="2800"/>
          </a:p>
          <a:p>
            <a:pPr>
              <a:buClr>
                <a:srgbClr val="FF0066"/>
              </a:buClr>
              <a:buFontTx/>
              <a:buChar char="•"/>
            </a:pPr>
            <a:r>
              <a:rPr lang="en-US" sz="2800"/>
              <a:t>Strength : Heavy load</a:t>
            </a:r>
          </a:p>
          <a:p>
            <a:pPr>
              <a:buClr>
                <a:srgbClr val="FF0066"/>
              </a:buClr>
              <a:buFontTx/>
              <a:buChar char="•"/>
            </a:pPr>
            <a:r>
              <a:rPr lang="en-US" sz="2800"/>
              <a:t>Endurance : Low to medium (Acyclic &amp; Cyclic)</a:t>
            </a:r>
          </a:p>
          <a:p>
            <a:pPr>
              <a:buClr>
                <a:srgbClr val="FF0066"/>
              </a:buClr>
              <a:buFontTx/>
              <a:buChar char="•"/>
            </a:pPr>
            <a:r>
              <a:rPr lang="en-US" sz="2800"/>
              <a:t>General fitness : Higher medium (70%)                                   </a:t>
            </a:r>
          </a:p>
          <a:p>
            <a:pPr>
              <a:buFont typeface="Wingdings" pitchFamily="2" charset="2"/>
              <a:buNone/>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3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3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3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04800" y="457200"/>
            <a:ext cx="8839200" cy="1143000"/>
          </a:xfrm>
        </p:spPr>
        <p:txBody>
          <a:bodyPr>
            <a:normAutofit fontScale="90000"/>
          </a:bodyPr>
          <a:lstStyle/>
          <a:p>
            <a:r>
              <a:rPr lang="en-US" sz="4000"/>
              <a:t>Training Muscular Strength and Endurance</a:t>
            </a:r>
          </a:p>
        </p:txBody>
      </p:sp>
      <p:sp>
        <p:nvSpPr>
          <p:cNvPr id="99331" name="Rectangle 3"/>
          <p:cNvSpPr>
            <a:spLocks noGrp="1" noChangeArrowheads="1"/>
          </p:cNvSpPr>
          <p:nvPr>
            <p:ph type="body" idx="1"/>
          </p:nvPr>
        </p:nvSpPr>
        <p:spPr>
          <a:xfrm>
            <a:off x="685800" y="1981200"/>
            <a:ext cx="8077200" cy="4876800"/>
          </a:xfrm>
        </p:spPr>
        <p:txBody>
          <a:bodyPr/>
          <a:lstStyle/>
          <a:p>
            <a:pPr>
              <a:buFont typeface="Wingdings" pitchFamily="2" charset="2"/>
              <a:buNone/>
            </a:pPr>
            <a:r>
              <a:rPr lang="en-US"/>
              <a:t>Repetitions and Sets:</a:t>
            </a:r>
          </a:p>
          <a:p>
            <a:pPr>
              <a:buClr>
                <a:srgbClr val="FF0066"/>
              </a:buClr>
              <a:buFontTx/>
              <a:buChar char="•"/>
            </a:pPr>
            <a:r>
              <a:rPr lang="en-US" sz="2800"/>
              <a:t>Low repetitions (Heavy weight) – Strength</a:t>
            </a:r>
          </a:p>
          <a:p>
            <a:pPr>
              <a:buClr>
                <a:srgbClr val="FF0066"/>
              </a:buClr>
              <a:buFontTx/>
              <a:buNone/>
            </a:pPr>
            <a:r>
              <a:rPr lang="en-US" sz="2800"/>
              <a:t>      (1 – 5 reps)</a:t>
            </a:r>
          </a:p>
          <a:p>
            <a:pPr>
              <a:buClr>
                <a:srgbClr val="FF0066"/>
              </a:buClr>
              <a:buFontTx/>
              <a:buChar char="•"/>
            </a:pPr>
            <a:endParaRPr lang="en-US" sz="2800"/>
          </a:p>
          <a:p>
            <a:pPr>
              <a:buClr>
                <a:srgbClr val="FF0066"/>
              </a:buClr>
              <a:buFontTx/>
              <a:buChar char="•"/>
            </a:pPr>
            <a:r>
              <a:rPr lang="en-US" sz="2800"/>
              <a:t>Higher repetitions (low weight) - Endurance</a:t>
            </a:r>
          </a:p>
          <a:p>
            <a:pPr>
              <a:buClr>
                <a:srgbClr val="FF0066"/>
              </a:buClr>
              <a:buFontTx/>
              <a:buNone/>
            </a:pPr>
            <a:r>
              <a:rPr lang="en-US" sz="2800"/>
              <a:t>      (20 – 25 reps) X 5 – 6sets</a:t>
            </a:r>
          </a:p>
          <a:p>
            <a:pPr>
              <a:buClr>
                <a:srgbClr val="FF0066"/>
              </a:buClr>
              <a:buFontTx/>
              <a:buChar char="•"/>
            </a:pPr>
            <a:endParaRPr lang="en-US" sz="2800"/>
          </a:p>
          <a:p>
            <a:pPr>
              <a:buClr>
                <a:srgbClr val="FF0066"/>
              </a:buClr>
              <a:buFontTx/>
              <a:buChar char="•"/>
            </a:pPr>
            <a:r>
              <a:rPr lang="en-US" sz="2800"/>
              <a:t>General fitness program – 8 to 12 Repetitions</a:t>
            </a:r>
          </a:p>
          <a:p>
            <a:pPr>
              <a:buClr>
                <a:srgbClr val="FF0066"/>
              </a:buClr>
              <a:buFontTx/>
              <a:buNone/>
            </a:pPr>
            <a:r>
              <a:rPr lang="en-US" sz="2800"/>
              <a:t>						      ( 3- 4 sets)</a:t>
            </a:r>
          </a:p>
          <a:p>
            <a:pPr>
              <a:buFont typeface="Wingdings" pitchFamily="2" charset="2"/>
              <a:buNone/>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933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93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04800" y="457200"/>
            <a:ext cx="8839200" cy="1143000"/>
          </a:xfrm>
        </p:spPr>
        <p:txBody>
          <a:bodyPr>
            <a:normAutofit fontScale="90000"/>
          </a:bodyPr>
          <a:lstStyle/>
          <a:p>
            <a:r>
              <a:rPr lang="en-US" sz="4000"/>
              <a:t>Training Muscular Strength and Endurance</a:t>
            </a:r>
          </a:p>
        </p:txBody>
      </p:sp>
      <p:sp>
        <p:nvSpPr>
          <p:cNvPr id="100355" name="Rectangle 3"/>
          <p:cNvSpPr>
            <a:spLocks noGrp="1" noChangeArrowheads="1"/>
          </p:cNvSpPr>
          <p:nvPr>
            <p:ph type="body" idx="1"/>
          </p:nvPr>
        </p:nvSpPr>
        <p:spPr/>
        <p:txBody>
          <a:bodyPr/>
          <a:lstStyle/>
          <a:p>
            <a:pPr>
              <a:buFont typeface="Wingdings" pitchFamily="2" charset="2"/>
              <a:buNone/>
            </a:pPr>
            <a:r>
              <a:rPr lang="en-US"/>
              <a:t>Frequency of exercise:</a:t>
            </a:r>
          </a:p>
          <a:p>
            <a:pPr>
              <a:lnSpc>
                <a:spcPct val="130000"/>
              </a:lnSpc>
              <a:buClr>
                <a:srgbClr val="FF0066"/>
              </a:buClr>
              <a:buFontTx/>
              <a:buNone/>
            </a:pPr>
            <a:r>
              <a:rPr lang="en-US"/>
              <a:t>			</a:t>
            </a:r>
            <a:r>
              <a:rPr lang="en-US" sz="2800"/>
              <a:t>2 – 4 days per week</a:t>
            </a:r>
          </a:p>
          <a:p>
            <a:pPr>
              <a:lnSpc>
                <a:spcPct val="130000"/>
              </a:lnSpc>
              <a:buClr>
                <a:srgbClr val="FF0066"/>
              </a:buClr>
              <a:buFontTx/>
              <a:buChar char="•"/>
            </a:pPr>
            <a:endParaRPr lang="en-US" sz="2800"/>
          </a:p>
          <a:p>
            <a:pPr>
              <a:lnSpc>
                <a:spcPct val="130000"/>
              </a:lnSpc>
              <a:buClr>
                <a:srgbClr val="FF0066"/>
              </a:buClr>
              <a:buFontTx/>
              <a:buChar char="•"/>
            </a:pPr>
            <a:r>
              <a:rPr lang="en-US" sz="2800"/>
              <a:t>Region wise workout</a:t>
            </a:r>
          </a:p>
          <a:p>
            <a:pPr>
              <a:lnSpc>
                <a:spcPct val="130000"/>
              </a:lnSpc>
              <a:buClr>
                <a:srgbClr val="FF0066"/>
              </a:buClr>
              <a:buFontTx/>
              <a:buChar char="•"/>
            </a:pPr>
            <a:endParaRPr lang="en-US" sz="2800"/>
          </a:p>
          <a:p>
            <a:pPr>
              <a:lnSpc>
                <a:spcPct val="130000"/>
              </a:lnSpc>
              <a:buClr>
                <a:srgbClr val="FF0066"/>
              </a:buClr>
              <a:buFontTx/>
              <a:buChar char="•"/>
            </a:pPr>
            <a:r>
              <a:rPr lang="en-US" sz="2800"/>
              <a:t>Muscle group wise workout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ctrTitle"/>
          </p:nvPr>
        </p:nvSpPr>
        <p:spPr/>
        <p:txBody>
          <a:bodyPr/>
          <a:lstStyle/>
          <a:p>
            <a:endParaRPr lang="en-US"/>
          </a:p>
        </p:txBody>
      </p:sp>
      <p:sp>
        <p:nvSpPr>
          <p:cNvPr id="101381" name="Rectangle 5"/>
          <p:cNvSpPr>
            <a:spLocks noGrp="1" noChangeArrowheads="1"/>
          </p:cNvSpPr>
          <p:nvPr>
            <p:ph type="subTitle" idx="1"/>
          </p:nvPr>
        </p:nvSpPr>
        <p:spPr/>
        <p:txBody>
          <a:bodyPr/>
          <a:lstStyle/>
          <a:p>
            <a:pPr algn="ctr"/>
            <a:r>
              <a:rPr lang="en-US" sz="4000">
                <a:solidFill>
                  <a:srgbClr val="FF0066"/>
                </a:solidFill>
              </a:rPr>
              <a:t>Flexibility</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Benefits of Flexibility</a:t>
            </a:r>
          </a:p>
        </p:txBody>
      </p:sp>
      <p:sp>
        <p:nvSpPr>
          <p:cNvPr id="103427" name="Rectangle 3"/>
          <p:cNvSpPr>
            <a:spLocks noGrp="1" noChangeArrowheads="1"/>
          </p:cNvSpPr>
          <p:nvPr>
            <p:ph type="body" idx="1"/>
          </p:nvPr>
        </p:nvSpPr>
        <p:spPr>
          <a:xfrm>
            <a:off x="685800" y="1981200"/>
            <a:ext cx="7772400" cy="4876800"/>
          </a:xfrm>
        </p:spPr>
        <p:txBody>
          <a:bodyPr/>
          <a:lstStyle/>
          <a:p>
            <a:pPr>
              <a:buClr>
                <a:srgbClr val="FF0066"/>
              </a:buClr>
              <a:buFontTx/>
              <a:buChar char="•"/>
            </a:pPr>
            <a:r>
              <a:rPr lang="en-US" sz="2800"/>
              <a:t>Maintains Joint Health</a:t>
            </a:r>
          </a:p>
          <a:p>
            <a:pPr>
              <a:buClr>
                <a:srgbClr val="FF0066"/>
              </a:buClr>
              <a:buFontTx/>
              <a:buChar char="•"/>
            </a:pPr>
            <a:endParaRPr lang="en-US" sz="2800"/>
          </a:p>
          <a:p>
            <a:pPr>
              <a:buClr>
                <a:srgbClr val="FF0066"/>
              </a:buClr>
              <a:buFontTx/>
              <a:buChar char="•"/>
            </a:pPr>
            <a:r>
              <a:rPr lang="en-US" sz="2800"/>
              <a:t>Prevent Injuries</a:t>
            </a:r>
          </a:p>
          <a:p>
            <a:pPr>
              <a:buClr>
                <a:srgbClr val="FF0066"/>
              </a:buClr>
              <a:buFontTx/>
              <a:buChar char="•"/>
            </a:pPr>
            <a:endParaRPr lang="en-US" sz="2800"/>
          </a:p>
          <a:p>
            <a:pPr>
              <a:buClr>
                <a:srgbClr val="FF0066"/>
              </a:buClr>
              <a:buFontTx/>
              <a:buChar char="•"/>
            </a:pPr>
            <a:r>
              <a:rPr lang="en-US" sz="2800"/>
              <a:t>Decreased soreness associated with exercise</a:t>
            </a:r>
          </a:p>
          <a:p>
            <a:pPr>
              <a:buClr>
                <a:srgbClr val="FF0066"/>
              </a:buClr>
              <a:buFontTx/>
              <a:buChar char="•"/>
            </a:pPr>
            <a:endParaRPr lang="en-US" sz="2800"/>
          </a:p>
          <a:p>
            <a:pPr>
              <a:buClr>
                <a:srgbClr val="FF0066"/>
              </a:buClr>
              <a:buFontTx/>
              <a:buChar char="•"/>
            </a:pPr>
            <a:r>
              <a:rPr lang="en-US" sz="2800"/>
              <a:t>Improved body position for sports</a:t>
            </a:r>
          </a:p>
          <a:p>
            <a:pPr>
              <a:buClr>
                <a:srgbClr val="FF0066"/>
              </a:buClr>
              <a:buFontTx/>
              <a:buChar char="•"/>
            </a:pPr>
            <a:endParaRPr lang="en-US" sz="2800"/>
          </a:p>
          <a:p>
            <a:pPr>
              <a:buClr>
                <a:srgbClr val="FF0066"/>
              </a:buClr>
              <a:buFontTx/>
              <a:buChar char="•"/>
            </a:pPr>
            <a:r>
              <a:rPr lang="en-US" sz="2800"/>
              <a:t>Increases relaxation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Training Flexibility</a:t>
            </a:r>
          </a:p>
        </p:txBody>
      </p:sp>
      <p:sp>
        <p:nvSpPr>
          <p:cNvPr id="104451" name="Rectangle 3"/>
          <p:cNvSpPr>
            <a:spLocks noGrp="1" noChangeArrowheads="1"/>
          </p:cNvSpPr>
          <p:nvPr>
            <p:ph type="body" idx="1"/>
          </p:nvPr>
        </p:nvSpPr>
        <p:spPr>
          <a:xfrm>
            <a:off x="685800" y="1981200"/>
            <a:ext cx="7772400" cy="4876800"/>
          </a:xfrm>
        </p:spPr>
        <p:txBody>
          <a:bodyPr/>
          <a:lstStyle/>
          <a:p>
            <a:pPr>
              <a:lnSpc>
                <a:spcPct val="120000"/>
              </a:lnSpc>
              <a:buClr>
                <a:srgbClr val="FF0066"/>
              </a:buClr>
              <a:buFontTx/>
              <a:buChar char="•"/>
            </a:pPr>
            <a:r>
              <a:rPr lang="en-US" sz="2800"/>
              <a:t>Type of Stretch: </a:t>
            </a:r>
          </a:p>
          <a:p>
            <a:pPr>
              <a:lnSpc>
                <a:spcPct val="120000"/>
              </a:lnSpc>
              <a:buClr>
                <a:srgbClr val="FF0066"/>
              </a:buClr>
              <a:buFontTx/>
              <a:buChar char="•"/>
            </a:pPr>
            <a:endParaRPr lang="en-US" sz="2800"/>
          </a:p>
          <a:p>
            <a:pPr>
              <a:lnSpc>
                <a:spcPct val="120000"/>
              </a:lnSpc>
              <a:buClr>
                <a:srgbClr val="FF0066"/>
              </a:buClr>
              <a:buFontTx/>
              <a:buChar char="•"/>
            </a:pPr>
            <a:r>
              <a:rPr lang="en-US" sz="2800"/>
              <a:t>Intensity : Should feel mild discomfort</a:t>
            </a:r>
          </a:p>
          <a:p>
            <a:pPr>
              <a:lnSpc>
                <a:spcPct val="120000"/>
              </a:lnSpc>
              <a:buClr>
                <a:srgbClr val="FF0066"/>
              </a:buClr>
              <a:buFontTx/>
              <a:buNone/>
            </a:pPr>
            <a:endParaRPr lang="en-US" sz="2800"/>
          </a:p>
          <a:p>
            <a:pPr>
              <a:lnSpc>
                <a:spcPct val="120000"/>
              </a:lnSpc>
              <a:buClr>
                <a:srgbClr val="FF0066"/>
              </a:buClr>
              <a:buFontTx/>
              <a:buChar char="•"/>
            </a:pPr>
            <a:r>
              <a:rPr lang="en-US" sz="2800"/>
              <a:t>Frequency : 3 – 5 days per week</a:t>
            </a:r>
          </a:p>
          <a:p>
            <a:pPr>
              <a:lnSpc>
                <a:spcPct val="120000"/>
              </a:lnSpc>
              <a:buClr>
                <a:srgbClr val="FF0066"/>
              </a:buClr>
              <a:buFontTx/>
              <a:buChar char="•"/>
            </a:pPr>
            <a:endParaRPr lang="en-US" sz="2800"/>
          </a:p>
          <a:p>
            <a:pPr>
              <a:lnSpc>
                <a:spcPct val="120000"/>
              </a:lnSpc>
              <a:buClr>
                <a:srgbClr val="FF0066"/>
              </a:buClr>
              <a:buFontTx/>
              <a:buChar char="•"/>
            </a:pPr>
            <a:r>
              <a:rPr lang="en-US" sz="2800"/>
              <a:t>Duration : 10 – 30 Seconds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4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Physical Activity </a:t>
            </a:r>
            <a:r>
              <a:rPr lang="en-US" dirty="0" err="1"/>
              <a:t>Rediness</a:t>
            </a:r>
            <a:r>
              <a:rPr lang="en-US" dirty="0"/>
              <a:t> Questionnaire</a:t>
            </a:r>
            <a:endParaRPr lang="en-IN" dirty="0"/>
          </a:p>
        </p:txBody>
      </p:sp>
      <p:sp>
        <p:nvSpPr>
          <p:cNvPr id="3" name="Content Placeholder 2"/>
          <p:cNvSpPr>
            <a:spLocks noGrp="1"/>
          </p:cNvSpPr>
          <p:nvPr>
            <p:ph idx="1"/>
          </p:nvPr>
        </p:nvSpPr>
        <p:spPr/>
        <p:txBody>
          <a:bodyPr/>
          <a:lstStyle/>
          <a:p>
            <a:r>
              <a:rPr lang="en-US" dirty="0"/>
              <a:t>PAR-Q </a:t>
            </a:r>
          </a:p>
          <a:p>
            <a:r>
              <a:rPr lang="en-IN" dirty="0">
                <a:hlinkClick r:id="rId2" action="ppaction://hlinkfile"/>
              </a:rPr>
              <a:t>..\..\EIM_PAR_Q1.pdf</a:t>
            </a:r>
            <a:endParaRPr lang="en-IN" dirty="0"/>
          </a:p>
        </p:txBody>
      </p:sp>
      <p:sp>
        <p:nvSpPr>
          <p:cNvPr id="4" name="Date Placeholder 3"/>
          <p:cNvSpPr>
            <a:spLocks noGrp="1"/>
          </p:cNvSpPr>
          <p:nvPr>
            <p:ph type="dt" sz="half" idx="10"/>
          </p:nvPr>
        </p:nvSpPr>
        <p:spPr/>
        <p:txBody>
          <a:bodyPr/>
          <a:lstStyle/>
          <a:p>
            <a:fld id="{C95408D5-2536-4BAC-9802-E01775B396C8}"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Assessment of Fitness and Health </a:t>
            </a:r>
          </a:p>
        </p:txBody>
      </p:sp>
      <p:sp>
        <p:nvSpPr>
          <p:cNvPr id="6" name="Slide Number Placeholder 5"/>
          <p:cNvSpPr>
            <a:spLocks noGrp="1"/>
          </p:cNvSpPr>
          <p:nvPr>
            <p:ph type="sldNum" sz="quarter" idx="12"/>
          </p:nvPr>
        </p:nvSpPr>
        <p:spPr/>
        <p:txBody>
          <a:bodyPr/>
          <a:lstStyle/>
          <a:p>
            <a:fld id="{A8E77EC8-E09B-4F4C-B5AB-0121D711DF3D}" type="slidenum">
              <a:rPr lang="en-US" smtClean="0"/>
              <a:pPr/>
              <a:t>149</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p:txBody>
          <a:bodyPr>
            <a:normAutofit/>
          </a:bodyPr>
          <a:lstStyle/>
          <a:p>
            <a:pPr eaLnBrk="1" hangingPunct="1">
              <a:lnSpc>
                <a:spcPct val="150000"/>
              </a:lnSpc>
            </a:pPr>
            <a:r>
              <a:rPr lang="en-US" sz="3200" b="1" dirty="0">
                <a:solidFill>
                  <a:srgbClr val="00B050"/>
                </a:solidFill>
                <a:latin typeface="Nyala" pitchFamily="2" charset="0"/>
              </a:rPr>
              <a:t>Concern of the validity of the two component model in subjects who vary in age, gender and race led to the development of molecular multi-component models.</a:t>
            </a:r>
          </a:p>
          <a:p>
            <a:pPr eaLnBrk="1" hangingPunct="1">
              <a:lnSpc>
                <a:spcPct val="150000"/>
              </a:lnSpc>
            </a:pPr>
            <a:endParaRPr lang="en-US" sz="3200" b="1" dirty="0">
              <a:solidFill>
                <a:srgbClr val="00B050"/>
              </a:solidFill>
              <a:latin typeface="Nyala" pitchFamily="2" charset="0"/>
            </a:endParaRPr>
          </a:p>
        </p:txBody>
      </p:sp>
      <p:sp>
        <p:nvSpPr>
          <p:cNvPr id="9218" name="Rectangle 2"/>
          <p:cNvSpPr>
            <a:spLocks noGrp="1" noChangeArrowheads="1"/>
          </p:cNvSpPr>
          <p:nvPr>
            <p:ph type="title"/>
          </p:nvPr>
        </p:nvSpPr>
        <p:spPr/>
        <p:txBody>
          <a:bodyPr/>
          <a:lstStyle/>
          <a:p>
            <a:pPr eaLnBrk="1" fontAlgn="auto" hangingPunct="1">
              <a:spcAft>
                <a:spcPts val="0"/>
              </a:spcAft>
              <a:defRPr/>
            </a:pPr>
            <a:endParaRPr lang="en-US" dirty="0"/>
          </a:p>
        </p:txBody>
      </p:sp>
      <p:sp>
        <p:nvSpPr>
          <p:cNvPr id="4" name="Slide Number Placeholder 3"/>
          <p:cNvSpPr>
            <a:spLocks noGrp="1"/>
          </p:cNvSpPr>
          <p:nvPr>
            <p:ph type="sldNum" sz="quarter" idx="12"/>
          </p:nvPr>
        </p:nvSpPr>
        <p:spPr/>
        <p:txBody>
          <a:bodyPr/>
          <a:lstStyle/>
          <a:p>
            <a:fld id="{DAF68474-BD3B-4D74-91DD-90D9CFE9D7DB}" type="slidenum">
              <a:rPr lang="en-IN" smtClean="0"/>
              <a:pPr/>
              <a:t>15</a:t>
            </a:fld>
            <a:endParaRPr lang="en-IN"/>
          </a:p>
        </p:txBody>
      </p:sp>
      <p:sp>
        <p:nvSpPr>
          <p:cNvPr id="5" name="Date Placeholder 4"/>
          <p:cNvSpPr>
            <a:spLocks noGrp="1"/>
          </p:cNvSpPr>
          <p:nvPr>
            <p:ph type="dt" sz="half" idx="10"/>
          </p:nvPr>
        </p:nvSpPr>
        <p:spPr/>
        <p:txBody>
          <a:bodyPr/>
          <a:lstStyle/>
          <a:p>
            <a:fld id="{7C271511-10F2-48E3-8D7A-314CDE1DD622}"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Screening For Health And Fitness In Childhood, Adulthood And Geriatric Group</a:t>
            </a:r>
            <a:endParaRPr lang="en-IN" dirty="0"/>
          </a:p>
        </p:txBody>
      </p:sp>
      <p:sp>
        <p:nvSpPr>
          <p:cNvPr id="3" name="Content Placeholder 2"/>
          <p:cNvSpPr>
            <a:spLocks noGrp="1"/>
          </p:cNvSpPr>
          <p:nvPr>
            <p:ph idx="1"/>
          </p:nvPr>
        </p:nvSpPr>
        <p:spPr/>
        <p:txBody>
          <a:bodyPr>
            <a:normAutofit fontScale="92500" lnSpcReduction="10000"/>
          </a:bodyPr>
          <a:lstStyle/>
          <a:p>
            <a:pPr algn="just"/>
            <a:r>
              <a:rPr lang="en-IN" dirty="0"/>
              <a:t>Along with CR fitness, flexibility, and body composition, muscular fitness is recognized as an important component of health-related fitness in children and adolescents.</a:t>
            </a:r>
          </a:p>
          <a:p>
            <a:pPr algn="just"/>
            <a:r>
              <a:rPr lang="en-IN" dirty="0"/>
              <a:t>The benefits of enhancing muscular strength and muscular endurance in youth include developing proper posture, reducing the risk of injury, improving body composition, and enhancing motor performance skills such as sprinting and jumping</a:t>
            </a:r>
          </a:p>
        </p:txBody>
      </p:sp>
      <p:sp>
        <p:nvSpPr>
          <p:cNvPr id="4" name="Date Placeholder 3"/>
          <p:cNvSpPr>
            <a:spLocks noGrp="1"/>
          </p:cNvSpPr>
          <p:nvPr>
            <p:ph type="dt" sz="half" idx="10"/>
          </p:nvPr>
        </p:nvSpPr>
        <p:spPr/>
        <p:txBody>
          <a:bodyPr/>
          <a:lstStyle/>
          <a:p>
            <a:fld id="{C95408D5-2536-4BAC-9802-E01775B396C8}"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Assessment of Fitness and Health </a:t>
            </a:r>
          </a:p>
        </p:txBody>
      </p:sp>
      <p:sp>
        <p:nvSpPr>
          <p:cNvPr id="6" name="Slide Number Placeholder 5"/>
          <p:cNvSpPr>
            <a:spLocks noGrp="1"/>
          </p:cNvSpPr>
          <p:nvPr>
            <p:ph type="sldNum" sz="quarter" idx="12"/>
          </p:nvPr>
        </p:nvSpPr>
        <p:spPr/>
        <p:txBody>
          <a:bodyPr/>
          <a:lstStyle/>
          <a:p>
            <a:fld id="{A8E77EC8-E09B-4F4C-B5AB-0121D711DF3D}" type="slidenum">
              <a:rPr lang="en-US" smtClean="0"/>
              <a:pPr/>
              <a:t>150</a:t>
            </a:fld>
            <a:endParaRPr 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t>Assessing muscular strength and muscular endurance with the push-up and abdominal curl-up is common practice in most physical education programs,</a:t>
            </a:r>
          </a:p>
          <a:p>
            <a:r>
              <a:rPr lang="en-IN" dirty="0"/>
              <a:t>When assessing muscular fitness in youth, it is important to avoid the “pass-fail” mentality that may discourage some boys and girls from participating.</a:t>
            </a:r>
          </a:p>
        </p:txBody>
      </p:sp>
      <p:sp>
        <p:nvSpPr>
          <p:cNvPr id="4" name="Date Placeholder 3"/>
          <p:cNvSpPr>
            <a:spLocks noGrp="1"/>
          </p:cNvSpPr>
          <p:nvPr>
            <p:ph type="dt" sz="half" idx="10"/>
          </p:nvPr>
        </p:nvSpPr>
        <p:spPr/>
        <p:txBody>
          <a:bodyPr/>
          <a:lstStyle/>
          <a:p>
            <a:fld id="{C95408D5-2536-4BAC-9802-E01775B396C8}"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Assessment of Fitness and Health </a:t>
            </a:r>
          </a:p>
        </p:txBody>
      </p:sp>
      <p:sp>
        <p:nvSpPr>
          <p:cNvPr id="6" name="Slide Number Placeholder 5"/>
          <p:cNvSpPr>
            <a:spLocks noGrp="1"/>
          </p:cNvSpPr>
          <p:nvPr>
            <p:ph type="sldNum" sz="quarter" idx="12"/>
          </p:nvPr>
        </p:nvSpPr>
        <p:spPr/>
        <p:txBody>
          <a:bodyPr/>
          <a:lstStyle/>
          <a:p>
            <a:fld id="{A8E77EC8-E09B-4F4C-B5AB-0121D711DF3D}" type="slidenum">
              <a:rPr lang="en-US" smtClean="0"/>
              <a:pPr/>
              <a:t>151</a:t>
            </a:fld>
            <a:endParaRPr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Screening of Health and Fitness in Older </a:t>
            </a:r>
            <a:r>
              <a:rPr lang="en-US" dirty="0" err="1"/>
              <a:t>Adutls</a:t>
            </a:r>
            <a:r>
              <a:rPr lang="en-US" dirty="0"/>
              <a:t> </a:t>
            </a:r>
            <a:endParaRPr lang="en-IN" dirty="0"/>
          </a:p>
        </p:txBody>
      </p:sp>
      <p:sp>
        <p:nvSpPr>
          <p:cNvPr id="3" name="Content Placeholder 2"/>
          <p:cNvSpPr>
            <a:spLocks noGrp="1"/>
          </p:cNvSpPr>
          <p:nvPr>
            <p:ph idx="1"/>
          </p:nvPr>
        </p:nvSpPr>
        <p:spPr/>
        <p:txBody>
          <a:bodyPr>
            <a:normAutofit/>
          </a:bodyPr>
          <a:lstStyle/>
          <a:p>
            <a:pPr algn="just"/>
            <a:r>
              <a:rPr lang="en-IN" dirty="0"/>
              <a:t>Assessing muscular strength, muscular endurance, and other aspects of health-related physical fitness in older adults can aid in detecting physical weaknesses and yield important information used to design exercise programs that improve strength before serious functional limitations occur.</a:t>
            </a:r>
          </a:p>
        </p:txBody>
      </p:sp>
      <p:sp>
        <p:nvSpPr>
          <p:cNvPr id="4" name="Date Placeholder 3"/>
          <p:cNvSpPr>
            <a:spLocks noGrp="1"/>
          </p:cNvSpPr>
          <p:nvPr>
            <p:ph type="dt" sz="half" idx="10"/>
          </p:nvPr>
        </p:nvSpPr>
        <p:spPr/>
        <p:txBody>
          <a:bodyPr/>
          <a:lstStyle/>
          <a:p>
            <a:fld id="{C95408D5-2536-4BAC-9802-E01775B396C8}"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Assessment of Fitness and Health </a:t>
            </a:r>
          </a:p>
        </p:txBody>
      </p:sp>
      <p:sp>
        <p:nvSpPr>
          <p:cNvPr id="6" name="Slide Number Placeholder 5"/>
          <p:cNvSpPr>
            <a:spLocks noGrp="1"/>
          </p:cNvSpPr>
          <p:nvPr>
            <p:ph type="sldNum" sz="quarter" idx="12"/>
          </p:nvPr>
        </p:nvSpPr>
        <p:spPr/>
        <p:txBody>
          <a:bodyPr/>
          <a:lstStyle/>
          <a:p>
            <a:fld id="{A8E77EC8-E09B-4F4C-B5AB-0121D711DF3D}" type="slidenum">
              <a:rPr lang="en-US" smtClean="0"/>
              <a:pPr/>
              <a:t>152</a:t>
            </a:fld>
            <a:endParaRPr 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buNone/>
            </a:pPr>
            <a:r>
              <a:rPr lang="en-US" dirty="0"/>
              <a:t>30 seconds Chair Stand test </a:t>
            </a:r>
          </a:p>
          <a:p>
            <a:r>
              <a:rPr lang="en-US" dirty="0"/>
              <a:t>Purpose </a:t>
            </a:r>
          </a:p>
          <a:p>
            <a:pPr>
              <a:buNone/>
            </a:pPr>
            <a:r>
              <a:rPr lang="en-US" dirty="0"/>
              <a:t>To assess lower body strength needed for numerous tasks such as climbing stairs, walking, getting out of a chair, tub or car </a:t>
            </a:r>
          </a:p>
          <a:p>
            <a:r>
              <a:rPr lang="en-US" dirty="0"/>
              <a:t>Description </a:t>
            </a:r>
          </a:p>
          <a:p>
            <a:pPr>
              <a:buNone/>
            </a:pPr>
            <a:r>
              <a:rPr lang="en-US" dirty="0"/>
              <a:t>Number of full stands from seated </a:t>
            </a:r>
            <a:r>
              <a:rPr lang="en-US" dirty="0" err="1"/>
              <a:t>postions</a:t>
            </a:r>
            <a:r>
              <a:rPr lang="en-US" dirty="0"/>
              <a:t> that can be completed in 30 seconds with arms folded across chest </a:t>
            </a:r>
            <a:endParaRPr lang="en-IN" dirty="0"/>
          </a:p>
        </p:txBody>
      </p:sp>
      <p:sp>
        <p:nvSpPr>
          <p:cNvPr id="4" name="Date Placeholder 3"/>
          <p:cNvSpPr>
            <a:spLocks noGrp="1"/>
          </p:cNvSpPr>
          <p:nvPr>
            <p:ph type="dt" sz="half" idx="10"/>
          </p:nvPr>
        </p:nvSpPr>
        <p:spPr/>
        <p:txBody>
          <a:bodyPr/>
          <a:lstStyle/>
          <a:p>
            <a:fld id="{C95408D5-2536-4BAC-9802-E01775B396C8}"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Assessment of Fitness and Health </a:t>
            </a:r>
          </a:p>
        </p:txBody>
      </p:sp>
      <p:sp>
        <p:nvSpPr>
          <p:cNvPr id="6" name="Slide Number Placeholder 5"/>
          <p:cNvSpPr>
            <a:spLocks noGrp="1"/>
          </p:cNvSpPr>
          <p:nvPr>
            <p:ph type="sldNum" sz="quarter" idx="12"/>
          </p:nvPr>
        </p:nvSpPr>
        <p:spPr/>
        <p:txBody>
          <a:bodyPr/>
          <a:lstStyle/>
          <a:p>
            <a:fld id="{A8E77EC8-E09B-4F4C-B5AB-0121D711DF3D}" type="slidenum">
              <a:rPr lang="en-US" smtClean="0"/>
              <a:pPr/>
              <a:t>153</a:t>
            </a:fld>
            <a:endParaRPr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seconds Chair Stand test </a:t>
            </a:r>
            <a:br>
              <a:rPr lang="en-US" dirty="0"/>
            </a:br>
            <a:endParaRPr lang="en-IN" dirty="0"/>
          </a:p>
        </p:txBody>
      </p:sp>
      <p:sp>
        <p:nvSpPr>
          <p:cNvPr id="4" name="Date Placeholder 3"/>
          <p:cNvSpPr>
            <a:spLocks noGrp="1"/>
          </p:cNvSpPr>
          <p:nvPr>
            <p:ph type="dt" sz="half" idx="10"/>
          </p:nvPr>
        </p:nvSpPr>
        <p:spPr/>
        <p:txBody>
          <a:bodyPr/>
          <a:lstStyle/>
          <a:p>
            <a:fld id="{C95408D5-2536-4BAC-9802-E01775B396C8}"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Assessment of Fitness and Health </a:t>
            </a:r>
          </a:p>
        </p:txBody>
      </p:sp>
      <p:sp>
        <p:nvSpPr>
          <p:cNvPr id="6" name="Slide Number Placeholder 5"/>
          <p:cNvSpPr>
            <a:spLocks noGrp="1"/>
          </p:cNvSpPr>
          <p:nvPr>
            <p:ph type="sldNum" sz="quarter" idx="12"/>
          </p:nvPr>
        </p:nvSpPr>
        <p:spPr/>
        <p:txBody>
          <a:bodyPr/>
          <a:lstStyle/>
          <a:p>
            <a:fld id="{A8E77EC8-E09B-4F4C-B5AB-0121D711DF3D}" type="slidenum">
              <a:rPr lang="en-US" smtClean="0"/>
              <a:pPr/>
              <a:t>154</a:t>
            </a:fld>
            <a:endParaRPr lang="en-US"/>
          </a:p>
        </p:txBody>
      </p:sp>
      <p:pic>
        <p:nvPicPr>
          <p:cNvPr id="254978" name="Picture 2"/>
          <p:cNvPicPr>
            <a:picLocks noGrp="1" noChangeAspect="1" noChangeArrowheads="1"/>
          </p:cNvPicPr>
          <p:nvPr>
            <p:ph idx="1"/>
          </p:nvPr>
        </p:nvPicPr>
        <p:blipFill>
          <a:blip r:embed="rId2"/>
          <a:srcRect/>
          <a:stretch>
            <a:fillRect/>
          </a:stretch>
        </p:blipFill>
        <p:spPr bwMode="auto">
          <a:xfrm>
            <a:off x="3048000" y="1905000"/>
            <a:ext cx="2981325" cy="3601335"/>
          </a:xfrm>
          <a:prstGeom prst="rect">
            <a:avLst/>
          </a:prstGeom>
          <a:noFill/>
          <a:ln w="9525">
            <a:noFill/>
            <a:miter lim="800000"/>
            <a:headEnd/>
            <a:tailEnd/>
          </a:ln>
          <a:effectLst/>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Date Placeholder 3"/>
          <p:cNvSpPr>
            <a:spLocks noGrp="1"/>
          </p:cNvSpPr>
          <p:nvPr>
            <p:ph type="dt" sz="half" idx="10"/>
          </p:nvPr>
        </p:nvSpPr>
        <p:spPr/>
        <p:txBody>
          <a:bodyPr/>
          <a:lstStyle/>
          <a:p>
            <a:fld id="{C95408D5-2536-4BAC-9802-E01775B396C8}"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Assessment of Fitness and Health </a:t>
            </a:r>
          </a:p>
        </p:txBody>
      </p:sp>
      <p:sp>
        <p:nvSpPr>
          <p:cNvPr id="6" name="Slide Number Placeholder 5"/>
          <p:cNvSpPr>
            <a:spLocks noGrp="1"/>
          </p:cNvSpPr>
          <p:nvPr>
            <p:ph type="sldNum" sz="quarter" idx="12"/>
          </p:nvPr>
        </p:nvSpPr>
        <p:spPr/>
        <p:txBody>
          <a:bodyPr/>
          <a:lstStyle/>
          <a:p>
            <a:fld id="{A8E77EC8-E09B-4F4C-B5AB-0121D711DF3D}" type="slidenum">
              <a:rPr lang="en-US" smtClean="0"/>
              <a:pPr/>
              <a:t>155</a:t>
            </a:fld>
            <a:endParaRPr lang="en-US"/>
          </a:p>
        </p:txBody>
      </p:sp>
      <p:pic>
        <p:nvPicPr>
          <p:cNvPr id="257026" name="Picture 2"/>
          <p:cNvPicPr>
            <a:picLocks noGrp="1" noChangeAspect="1" noChangeArrowheads="1"/>
          </p:cNvPicPr>
          <p:nvPr>
            <p:ph idx="1"/>
          </p:nvPr>
        </p:nvPicPr>
        <p:blipFill>
          <a:blip r:embed="rId2"/>
          <a:srcRect/>
          <a:stretch>
            <a:fillRect/>
          </a:stretch>
        </p:blipFill>
        <p:spPr bwMode="auto">
          <a:xfrm>
            <a:off x="457200" y="381000"/>
            <a:ext cx="8270396" cy="6185850"/>
          </a:xfrm>
          <a:prstGeom prst="rect">
            <a:avLst/>
          </a:prstGeom>
          <a:noFill/>
          <a:ln w="9525">
            <a:noFill/>
            <a:miter lim="800000"/>
            <a:headEnd/>
            <a:tailEnd/>
          </a:ln>
          <a:effectLst/>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hlinkClick r:id="rId2" action="ppaction://hlinkfile"/>
              </a:rPr>
              <a:t>Other tests </a:t>
            </a:r>
            <a:endParaRPr lang="en-IN" dirty="0"/>
          </a:p>
        </p:txBody>
      </p:sp>
      <p:sp>
        <p:nvSpPr>
          <p:cNvPr id="4" name="Date Placeholder 3"/>
          <p:cNvSpPr>
            <a:spLocks noGrp="1"/>
          </p:cNvSpPr>
          <p:nvPr>
            <p:ph type="dt" sz="half" idx="10"/>
          </p:nvPr>
        </p:nvSpPr>
        <p:spPr/>
        <p:txBody>
          <a:bodyPr/>
          <a:lstStyle/>
          <a:p>
            <a:fld id="{C95408D5-2536-4BAC-9802-E01775B396C8}"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Assessment of Fitness and Health </a:t>
            </a:r>
          </a:p>
        </p:txBody>
      </p:sp>
      <p:sp>
        <p:nvSpPr>
          <p:cNvPr id="6" name="Slide Number Placeholder 5"/>
          <p:cNvSpPr>
            <a:spLocks noGrp="1"/>
          </p:cNvSpPr>
          <p:nvPr>
            <p:ph type="sldNum" sz="quarter" idx="12"/>
          </p:nvPr>
        </p:nvSpPr>
        <p:spPr/>
        <p:txBody>
          <a:bodyPr/>
          <a:lstStyle/>
          <a:p>
            <a:fld id="{A8E77EC8-E09B-4F4C-B5AB-0121D711DF3D}" type="slidenum">
              <a:rPr lang="en-US" smtClean="0"/>
              <a:pPr/>
              <a:t>156</a:t>
            </a:fld>
            <a:endParaRPr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Date Placeholder 3"/>
          <p:cNvSpPr>
            <a:spLocks noGrp="1"/>
          </p:cNvSpPr>
          <p:nvPr>
            <p:ph type="dt" sz="half" idx="10"/>
          </p:nvPr>
        </p:nvSpPr>
        <p:spPr/>
        <p:txBody>
          <a:bodyPr/>
          <a:lstStyle/>
          <a:p>
            <a:fld id="{C95408D5-2536-4BAC-9802-E01775B396C8}"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Assessment of Fitness and Health </a:t>
            </a:r>
          </a:p>
        </p:txBody>
      </p:sp>
      <p:sp>
        <p:nvSpPr>
          <p:cNvPr id="6" name="Slide Number Placeholder 5"/>
          <p:cNvSpPr>
            <a:spLocks noGrp="1"/>
          </p:cNvSpPr>
          <p:nvPr>
            <p:ph type="sldNum" sz="quarter" idx="12"/>
          </p:nvPr>
        </p:nvSpPr>
        <p:spPr/>
        <p:txBody>
          <a:bodyPr/>
          <a:lstStyle/>
          <a:p>
            <a:fld id="{A8E77EC8-E09B-4F4C-B5AB-0121D711DF3D}" type="slidenum">
              <a:rPr lang="en-US" smtClean="0"/>
              <a:pPr/>
              <a:t>157</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cstate="print"/>
          <a:srcRect/>
          <a:stretch>
            <a:fillRect/>
          </a:stretch>
        </p:blipFill>
        <p:spPr bwMode="auto">
          <a:xfrm>
            <a:off x="1797050" y="304800"/>
            <a:ext cx="5822950" cy="6248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AF68474-BD3B-4D74-91DD-90D9CFE9D7DB}" type="slidenum">
              <a:rPr lang="en-IN" smtClean="0"/>
              <a:pPr/>
              <a:t>16</a:t>
            </a:fld>
            <a:endParaRPr lang="en-IN"/>
          </a:p>
        </p:txBody>
      </p:sp>
      <p:sp>
        <p:nvSpPr>
          <p:cNvPr id="4" name="Date Placeholder 3"/>
          <p:cNvSpPr>
            <a:spLocks noGrp="1"/>
          </p:cNvSpPr>
          <p:nvPr>
            <p:ph type="dt" sz="half" idx="10"/>
          </p:nvPr>
        </p:nvSpPr>
        <p:spPr/>
        <p:txBody>
          <a:bodyPr/>
          <a:lstStyle/>
          <a:p>
            <a:fld id="{7A58B3FC-A8E7-40CD-99AD-1CF8FB4A3F3F}" type="datetime1">
              <a:rPr lang="en-US" smtClean="0">
                <a:solidFill>
                  <a:srgbClr val="04617B"/>
                </a:solidFill>
              </a:rPr>
              <a:pPr/>
              <a:t>6/18/2024</a:t>
            </a:fld>
            <a:endParaRPr lang="en-IN">
              <a:solidFill>
                <a:srgbClr val="04617B"/>
              </a:solidFill>
            </a:endParaRPr>
          </a:p>
        </p:txBody>
      </p:sp>
      <p:sp>
        <p:nvSpPr>
          <p:cNvPr id="5" name="Footer Placeholder 4"/>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p:txBody>
          <a:bodyPr/>
          <a:lstStyle/>
          <a:p>
            <a:pPr eaLnBrk="1" hangingPunct="1">
              <a:lnSpc>
                <a:spcPct val="150000"/>
              </a:lnSpc>
              <a:buFont typeface="Wingdings" pitchFamily="2" charset="2"/>
              <a:buNone/>
            </a:pPr>
            <a:r>
              <a:rPr lang="en-US" dirty="0"/>
              <a:t>	</a:t>
            </a:r>
            <a:r>
              <a:rPr lang="en-US" sz="3200" b="1" dirty="0">
                <a:solidFill>
                  <a:srgbClr val="00B050"/>
                </a:solidFill>
                <a:latin typeface="Nyala" pitchFamily="2" charset="0"/>
              </a:rPr>
              <a:t>The human body cellular model consists from three main components </a:t>
            </a:r>
          </a:p>
          <a:p>
            <a:pPr eaLnBrk="1" hangingPunct="1">
              <a:lnSpc>
                <a:spcPct val="150000"/>
              </a:lnSpc>
            </a:pPr>
            <a:r>
              <a:rPr lang="en-US" sz="3200" b="1" dirty="0">
                <a:solidFill>
                  <a:srgbClr val="00B050"/>
                </a:solidFill>
                <a:latin typeface="Nyala" pitchFamily="2" charset="0"/>
              </a:rPr>
              <a:t>Cells</a:t>
            </a:r>
          </a:p>
          <a:p>
            <a:pPr eaLnBrk="1" hangingPunct="1">
              <a:lnSpc>
                <a:spcPct val="150000"/>
              </a:lnSpc>
            </a:pPr>
            <a:r>
              <a:rPr lang="en-US" sz="3200" b="1" dirty="0">
                <a:solidFill>
                  <a:srgbClr val="00B050"/>
                </a:solidFill>
                <a:latin typeface="Nyala" pitchFamily="2" charset="0"/>
              </a:rPr>
              <a:t>Extracellular fluids</a:t>
            </a:r>
          </a:p>
          <a:p>
            <a:pPr eaLnBrk="1" hangingPunct="1">
              <a:lnSpc>
                <a:spcPct val="150000"/>
              </a:lnSpc>
            </a:pPr>
            <a:r>
              <a:rPr lang="en-US" sz="3200" b="1" dirty="0">
                <a:solidFill>
                  <a:srgbClr val="00B050"/>
                </a:solidFill>
                <a:latin typeface="Nyala" pitchFamily="2" charset="0"/>
              </a:rPr>
              <a:t>Extracellular solids</a:t>
            </a:r>
          </a:p>
          <a:p>
            <a:pPr eaLnBrk="1" hangingPunct="1"/>
            <a:endParaRPr lang="en-US" dirty="0"/>
          </a:p>
          <a:p>
            <a:pPr eaLnBrk="1" hangingPunct="1"/>
            <a:endParaRPr lang="en-US" dirty="0"/>
          </a:p>
          <a:p>
            <a:pPr eaLnBrk="1" hangingPunct="1">
              <a:buFont typeface="Wingdings" pitchFamily="2" charset="2"/>
              <a:buNone/>
            </a:pPr>
            <a:endParaRPr lang="en-US" dirty="0"/>
          </a:p>
        </p:txBody>
      </p:sp>
      <p:sp>
        <p:nvSpPr>
          <p:cNvPr id="11266" name="Rectangle 2"/>
          <p:cNvSpPr>
            <a:spLocks noGrp="1" noChangeArrowheads="1"/>
          </p:cNvSpPr>
          <p:nvPr>
            <p:ph type="title"/>
          </p:nvPr>
        </p:nvSpPr>
        <p:spPr/>
        <p:txBody>
          <a:bodyPr>
            <a:normAutofit/>
          </a:bodyPr>
          <a:lstStyle/>
          <a:p>
            <a:pPr eaLnBrk="1" fontAlgn="auto" hangingPunct="1">
              <a:spcAft>
                <a:spcPts val="0"/>
              </a:spcAft>
              <a:defRPr/>
            </a:pPr>
            <a:r>
              <a:rPr lang="en-US" sz="3600" b="1" dirty="0">
                <a:solidFill>
                  <a:srgbClr val="0070C0"/>
                </a:solidFill>
                <a:latin typeface="Poor Richard" pitchFamily="18" charset="0"/>
              </a:rPr>
              <a:t>Cellular model</a:t>
            </a:r>
          </a:p>
        </p:txBody>
      </p:sp>
      <p:sp>
        <p:nvSpPr>
          <p:cNvPr id="4" name="Slide Number Placeholder 3"/>
          <p:cNvSpPr>
            <a:spLocks noGrp="1"/>
          </p:cNvSpPr>
          <p:nvPr>
            <p:ph type="sldNum" sz="quarter" idx="12"/>
          </p:nvPr>
        </p:nvSpPr>
        <p:spPr/>
        <p:txBody>
          <a:bodyPr/>
          <a:lstStyle/>
          <a:p>
            <a:fld id="{DAF68474-BD3B-4D74-91DD-90D9CFE9D7DB}" type="slidenum">
              <a:rPr lang="en-IN" smtClean="0"/>
              <a:pPr/>
              <a:t>17</a:t>
            </a:fld>
            <a:endParaRPr lang="en-IN"/>
          </a:p>
        </p:txBody>
      </p:sp>
      <p:sp>
        <p:nvSpPr>
          <p:cNvPr id="5" name="Date Placeholder 4"/>
          <p:cNvSpPr>
            <a:spLocks noGrp="1"/>
          </p:cNvSpPr>
          <p:nvPr>
            <p:ph type="dt" sz="half" idx="10"/>
          </p:nvPr>
        </p:nvSpPr>
        <p:spPr/>
        <p:txBody>
          <a:bodyPr/>
          <a:lstStyle/>
          <a:p>
            <a:fld id="{050C2CB3-BCA7-4026-80AE-4D6E084DF7AB}"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p:txBody>
          <a:bodyPr>
            <a:normAutofit/>
          </a:bodyPr>
          <a:lstStyle/>
          <a:p>
            <a:pPr eaLnBrk="1" hangingPunct="1">
              <a:lnSpc>
                <a:spcPct val="150000"/>
              </a:lnSpc>
            </a:pPr>
            <a:r>
              <a:rPr lang="en-US" sz="3200" b="1" dirty="0">
                <a:solidFill>
                  <a:srgbClr val="00B050"/>
                </a:solidFill>
                <a:latin typeface="Nyala" pitchFamily="2" charset="0"/>
              </a:rPr>
              <a:t>Most accepted cellular model</a:t>
            </a:r>
          </a:p>
          <a:p>
            <a:pPr eaLnBrk="1" hangingPunct="1">
              <a:lnSpc>
                <a:spcPct val="150000"/>
              </a:lnSpc>
            </a:pPr>
            <a:r>
              <a:rPr lang="en-US" sz="3200" b="1" dirty="0">
                <a:solidFill>
                  <a:srgbClr val="00B050"/>
                </a:solidFill>
                <a:latin typeface="Nyala" pitchFamily="2" charset="0"/>
              </a:rPr>
              <a:t>BW = FM + extracellular fluids +extracellular solids + BCM (body cell mass )</a:t>
            </a:r>
          </a:p>
        </p:txBody>
      </p:sp>
      <p:sp>
        <p:nvSpPr>
          <p:cNvPr id="12290" name="Rectangle 2"/>
          <p:cNvSpPr>
            <a:spLocks noGrp="1" noChangeArrowheads="1"/>
          </p:cNvSpPr>
          <p:nvPr>
            <p:ph type="title"/>
          </p:nvPr>
        </p:nvSpPr>
        <p:spPr/>
        <p:txBody>
          <a:bodyPr/>
          <a:lstStyle/>
          <a:p>
            <a:pPr eaLnBrk="1" fontAlgn="auto" hangingPunct="1">
              <a:spcAft>
                <a:spcPts val="0"/>
              </a:spcAft>
              <a:defRPr/>
            </a:pPr>
            <a:endParaRPr lang="en-US" dirty="0"/>
          </a:p>
        </p:txBody>
      </p:sp>
      <p:sp>
        <p:nvSpPr>
          <p:cNvPr id="4" name="Slide Number Placeholder 3"/>
          <p:cNvSpPr>
            <a:spLocks noGrp="1"/>
          </p:cNvSpPr>
          <p:nvPr>
            <p:ph type="sldNum" sz="quarter" idx="12"/>
          </p:nvPr>
        </p:nvSpPr>
        <p:spPr/>
        <p:txBody>
          <a:bodyPr/>
          <a:lstStyle/>
          <a:p>
            <a:fld id="{DAF68474-BD3B-4D74-91DD-90D9CFE9D7DB}" type="slidenum">
              <a:rPr lang="en-IN" smtClean="0"/>
              <a:pPr/>
              <a:t>18</a:t>
            </a:fld>
            <a:endParaRPr lang="en-IN"/>
          </a:p>
        </p:txBody>
      </p:sp>
      <p:sp>
        <p:nvSpPr>
          <p:cNvPr id="5" name="Date Placeholder 4"/>
          <p:cNvSpPr>
            <a:spLocks noGrp="1"/>
          </p:cNvSpPr>
          <p:nvPr>
            <p:ph type="dt" sz="half" idx="10"/>
          </p:nvPr>
        </p:nvSpPr>
        <p:spPr/>
        <p:txBody>
          <a:bodyPr/>
          <a:lstStyle/>
          <a:p>
            <a:fld id="{2A3FA0C9-B81A-43DD-8D20-34782E4195ED}"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914400" y="1447800"/>
            <a:ext cx="7772400" cy="4695844"/>
          </a:xfrm>
        </p:spPr>
        <p:txBody>
          <a:bodyPr>
            <a:noAutofit/>
          </a:bodyPr>
          <a:lstStyle/>
          <a:p>
            <a:pPr eaLnBrk="1" hangingPunct="1">
              <a:lnSpc>
                <a:spcPct val="150000"/>
              </a:lnSpc>
              <a:buFont typeface="Wingdings" pitchFamily="2" charset="2"/>
              <a:buNone/>
            </a:pPr>
            <a:r>
              <a:rPr lang="en-US" sz="3200" b="1" dirty="0">
                <a:solidFill>
                  <a:srgbClr val="00B050"/>
                </a:solidFill>
                <a:latin typeface="Nyala" pitchFamily="2" charset="0"/>
              </a:rPr>
              <a:t>   Components are</a:t>
            </a:r>
          </a:p>
          <a:p>
            <a:pPr eaLnBrk="1" hangingPunct="1">
              <a:lnSpc>
                <a:spcPct val="150000"/>
              </a:lnSpc>
            </a:pPr>
            <a:r>
              <a:rPr lang="en-US" sz="3200" b="1" dirty="0">
                <a:solidFill>
                  <a:srgbClr val="00B050"/>
                </a:solidFill>
                <a:latin typeface="Nyala" pitchFamily="2" charset="0"/>
              </a:rPr>
              <a:t>Adipose tissue</a:t>
            </a:r>
          </a:p>
          <a:p>
            <a:pPr eaLnBrk="1" hangingPunct="1">
              <a:lnSpc>
                <a:spcPct val="150000"/>
              </a:lnSpc>
            </a:pPr>
            <a:r>
              <a:rPr lang="en-US" sz="3200" b="1" dirty="0">
                <a:solidFill>
                  <a:srgbClr val="00B050"/>
                </a:solidFill>
                <a:latin typeface="Nyala" pitchFamily="2" charset="0"/>
              </a:rPr>
              <a:t>Skeletal muscle </a:t>
            </a:r>
          </a:p>
          <a:p>
            <a:pPr eaLnBrk="1" hangingPunct="1">
              <a:lnSpc>
                <a:spcPct val="150000"/>
              </a:lnSpc>
            </a:pPr>
            <a:r>
              <a:rPr lang="en-US" sz="3200" b="1" dirty="0">
                <a:solidFill>
                  <a:srgbClr val="00B050"/>
                </a:solidFill>
                <a:latin typeface="Nyala" pitchFamily="2" charset="0"/>
              </a:rPr>
              <a:t>Bone </a:t>
            </a:r>
          </a:p>
          <a:p>
            <a:pPr eaLnBrk="1" hangingPunct="1">
              <a:lnSpc>
                <a:spcPct val="150000"/>
              </a:lnSpc>
            </a:pPr>
            <a:r>
              <a:rPr lang="en-US" sz="3200" b="1" dirty="0">
                <a:solidFill>
                  <a:srgbClr val="00B050"/>
                </a:solidFill>
                <a:latin typeface="Nyala" pitchFamily="2" charset="0"/>
              </a:rPr>
              <a:t>Visceral organs</a:t>
            </a:r>
          </a:p>
          <a:p>
            <a:pPr eaLnBrk="1" hangingPunct="1">
              <a:lnSpc>
                <a:spcPct val="150000"/>
              </a:lnSpc>
            </a:pPr>
            <a:r>
              <a:rPr lang="en-US" sz="3200" b="1" dirty="0">
                <a:solidFill>
                  <a:srgbClr val="00B050"/>
                </a:solidFill>
                <a:latin typeface="Nyala" pitchFamily="2" charset="0"/>
              </a:rPr>
              <a:t>Brain</a:t>
            </a:r>
          </a:p>
          <a:p>
            <a:pPr eaLnBrk="1" hangingPunct="1"/>
            <a:endParaRPr lang="en-US" sz="3200" b="1" dirty="0">
              <a:solidFill>
                <a:srgbClr val="00B050"/>
              </a:solidFill>
              <a:latin typeface="Nyala" pitchFamily="2" charset="0"/>
            </a:endParaRPr>
          </a:p>
        </p:txBody>
      </p:sp>
      <p:sp>
        <p:nvSpPr>
          <p:cNvPr id="14338" name="Rectangle 2"/>
          <p:cNvSpPr>
            <a:spLocks noGrp="1" noChangeArrowheads="1"/>
          </p:cNvSpPr>
          <p:nvPr>
            <p:ph type="title"/>
          </p:nvPr>
        </p:nvSpPr>
        <p:spPr/>
        <p:txBody>
          <a:bodyPr>
            <a:normAutofit/>
          </a:bodyPr>
          <a:lstStyle/>
          <a:p>
            <a:pPr eaLnBrk="1" fontAlgn="auto" hangingPunct="1">
              <a:spcAft>
                <a:spcPts val="0"/>
              </a:spcAft>
              <a:defRPr/>
            </a:pPr>
            <a:r>
              <a:rPr lang="en-US" sz="3600" b="1" dirty="0">
                <a:solidFill>
                  <a:srgbClr val="0070C0"/>
                </a:solidFill>
                <a:latin typeface="Poor Richard" pitchFamily="18" charset="0"/>
              </a:rPr>
              <a:t>Tissue system model</a:t>
            </a:r>
          </a:p>
        </p:txBody>
      </p:sp>
      <p:sp>
        <p:nvSpPr>
          <p:cNvPr id="4" name="Slide Number Placeholder 3"/>
          <p:cNvSpPr>
            <a:spLocks noGrp="1"/>
          </p:cNvSpPr>
          <p:nvPr>
            <p:ph type="sldNum" sz="quarter" idx="12"/>
          </p:nvPr>
        </p:nvSpPr>
        <p:spPr/>
        <p:txBody>
          <a:bodyPr/>
          <a:lstStyle/>
          <a:p>
            <a:fld id="{DAF68474-BD3B-4D74-91DD-90D9CFE9D7DB}" type="slidenum">
              <a:rPr lang="en-IN" smtClean="0"/>
              <a:pPr/>
              <a:t>19</a:t>
            </a:fld>
            <a:endParaRPr lang="en-IN"/>
          </a:p>
        </p:txBody>
      </p:sp>
      <p:sp>
        <p:nvSpPr>
          <p:cNvPr id="5" name="Date Placeholder 4"/>
          <p:cNvSpPr>
            <a:spLocks noGrp="1"/>
          </p:cNvSpPr>
          <p:nvPr>
            <p:ph type="dt" sz="half" idx="10"/>
          </p:nvPr>
        </p:nvSpPr>
        <p:spPr/>
        <p:txBody>
          <a:bodyPr/>
          <a:lstStyle/>
          <a:p>
            <a:fld id="{4DAF7E44-647B-4800-8BC2-A36A35EF690F}"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CONTENTS</a:t>
            </a:r>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Screening Of Risk Factors</a:t>
            </a:r>
          </a:p>
          <a:p>
            <a:r>
              <a:rPr lang="en-US" dirty="0">
                <a:effectLst>
                  <a:outerShdw blurRad="38100" dist="38100" dir="2700000" algn="tl">
                    <a:srgbClr val="000000">
                      <a:alpha val="43137"/>
                    </a:srgbClr>
                  </a:outerShdw>
                </a:effectLst>
              </a:rPr>
              <a:t>Body Composition </a:t>
            </a:r>
          </a:p>
          <a:p>
            <a:r>
              <a:rPr lang="en-US" dirty="0">
                <a:effectLst>
                  <a:outerShdw blurRad="38100" dist="38100" dir="2700000" algn="tl">
                    <a:srgbClr val="000000">
                      <a:alpha val="43137"/>
                    </a:srgbClr>
                  </a:outerShdw>
                </a:effectLst>
              </a:rPr>
              <a:t>Physical Fitness </a:t>
            </a:r>
          </a:p>
          <a:p>
            <a:r>
              <a:rPr lang="en-US" dirty="0">
                <a:effectLst>
                  <a:outerShdw blurRad="38100" dist="38100" dir="2700000" algn="tl">
                    <a:srgbClr val="000000">
                      <a:alpha val="43137"/>
                    </a:srgbClr>
                  </a:outerShdw>
                </a:effectLst>
              </a:rPr>
              <a:t>Physical Activity Readiness Questionnaire </a:t>
            </a:r>
          </a:p>
          <a:p>
            <a:r>
              <a:rPr lang="en-US" dirty="0">
                <a:effectLst>
                  <a:outerShdw blurRad="38100" dist="38100" dir="2700000" algn="tl">
                    <a:srgbClr val="000000">
                      <a:alpha val="43137"/>
                    </a:srgbClr>
                  </a:outerShdw>
                </a:effectLst>
              </a:rPr>
              <a:t>Screening Of Health And Fitness In Childhood, Adulthood And  Geriatric Group</a:t>
            </a:r>
          </a:p>
          <a:p>
            <a:r>
              <a:rPr lang="en-US" dirty="0">
                <a:effectLst>
                  <a:outerShdw blurRad="38100" dist="38100" dir="2700000" algn="tl">
                    <a:srgbClr val="000000">
                      <a:alpha val="43137"/>
                    </a:srgbClr>
                  </a:outerShdw>
                </a:effectLst>
              </a:rPr>
              <a:t>Principles &amp; Components  Of Exercise Prescription For Healthy </a:t>
            </a:r>
          </a:p>
        </p:txBody>
      </p:sp>
      <p:sp>
        <p:nvSpPr>
          <p:cNvPr id="4" name="Date Placeholder 3"/>
          <p:cNvSpPr>
            <a:spLocks noGrp="1"/>
          </p:cNvSpPr>
          <p:nvPr>
            <p:ph type="dt" sz="half" idx="10"/>
          </p:nvPr>
        </p:nvSpPr>
        <p:spPr/>
        <p:txBody>
          <a:bodyPr/>
          <a:lstStyle/>
          <a:p>
            <a:fld id="{991A2B51-42F6-4CF9-BE8B-3650C3F2A06B}" type="datetime1">
              <a:rPr lang="en-US" smtClean="0"/>
              <a:pPr/>
              <a:t>6/18/2024</a:t>
            </a:fld>
            <a:endParaRPr lang="en-US"/>
          </a:p>
        </p:txBody>
      </p:sp>
      <p:sp>
        <p:nvSpPr>
          <p:cNvPr id="5" name="Slide Number Placeholder 4"/>
          <p:cNvSpPr>
            <a:spLocks noGrp="1"/>
          </p:cNvSpPr>
          <p:nvPr>
            <p:ph type="sldNum" sz="quarter" idx="12"/>
          </p:nvPr>
        </p:nvSpPr>
        <p:spPr/>
        <p:txBody>
          <a:bodyPr/>
          <a:lstStyle/>
          <a:p>
            <a:fld id="{A8E77EC8-E09B-4F4C-B5AB-0121D711DF3D}" type="slidenum">
              <a:rPr lang="en-US" smtClean="0"/>
              <a:pPr/>
              <a:t>2</a:t>
            </a:fld>
            <a:endParaRPr lang="en-US"/>
          </a:p>
        </p:txBody>
      </p:sp>
      <p:sp>
        <p:nvSpPr>
          <p:cNvPr id="6" name="Footer Placeholder 5"/>
          <p:cNvSpPr>
            <a:spLocks noGrp="1"/>
          </p:cNvSpPr>
          <p:nvPr>
            <p:ph type="ftr" sz="quarter" idx="11"/>
          </p:nvPr>
        </p:nvSpPr>
        <p:spPr/>
        <p:txBody>
          <a:bodyPr/>
          <a:lstStyle/>
          <a:p>
            <a:r>
              <a:rPr lang="en-US"/>
              <a:t>Assessment of Fitness and Health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p:txBody>
          <a:bodyPr/>
          <a:lstStyle/>
          <a:p>
            <a:pPr eaLnBrk="1" hangingPunct="1">
              <a:lnSpc>
                <a:spcPct val="150000"/>
              </a:lnSpc>
              <a:buFont typeface="Wingdings 3" pitchFamily="18" charset="2"/>
              <a:buNone/>
            </a:pPr>
            <a:r>
              <a:rPr lang="en-US" dirty="0"/>
              <a:t>	</a:t>
            </a:r>
            <a:r>
              <a:rPr lang="en-US" sz="3200" b="1" dirty="0">
                <a:solidFill>
                  <a:srgbClr val="00B050"/>
                </a:solidFill>
                <a:latin typeface="Nyala" pitchFamily="2" charset="0"/>
              </a:rPr>
              <a:t>Adipose tissue is further divided into</a:t>
            </a:r>
          </a:p>
          <a:p>
            <a:pPr eaLnBrk="1" hangingPunct="1">
              <a:lnSpc>
                <a:spcPct val="150000"/>
              </a:lnSpc>
            </a:pPr>
            <a:r>
              <a:rPr lang="en-US" sz="3200" b="1" dirty="0">
                <a:solidFill>
                  <a:srgbClr val="00B050"/>
                </a:solidFill>
                <a:latin typeface="Nyala" pitchFamily="2" charset="0"/>
              </a:rPr>
              <a:t>Subcutaneous </a:t>
            </a:r>
          </a:p>
          <a:p>
            <a:pPr eaLnBrk="1" hangingPunct="1">
              <a:lnSpc>
                <a:spcPct val="150000"/>
              </a:lnSpc>
            </a:pPr>
            <a:r>
              <a:rPr lang="en-US" sz="3200" b="1" dirty="0">
                <a:solidFill>
                  <a:srgbClr val="00B050"/>
                </a:solidFill>
                <a:latin typeface="Nyala" pitchFamily="2" charset="0"/>
              </a:rPr>
              <a:t>Visceral </a:t>
            </a:r>
          </a:p>
          <a:p>
            <a:pPr eaLnBrk="1" hangingPunct="1">
              <a:lnSpc>
                <a:spcPct val="150000"/>
              </a:lnSpc>
            </a:pPr>
            <a:r>
              <a:rPr lang="en-US" sz="3200" b="1" dirty="0">
                <a:solidFill>
                  <a:srgbClr val="00B050"/>
                </a:solidFill>
                <a:latin typeface="Nyala" pitchFamily="2" charset="0"/>
              </a:rPr>
              <a:t>Yellow marrow </a:t>
            </a:r>
          </a:p>
          <a:p>
            <a:pPr eaLnBrk="1" hangingPunct="1">
              <a:lnSpc>
                <a:spcPct val="150000"/>
              </a:lnSpc>
            </a:pPr>
            <a:r>
              <a:rPr lang="en-US" sz="3200" b="1" dirty="0">
                <a:solidFill>
                  <a:srgbClr val="00B050"/>
                </a:solidFill>
                <a:latin typeface="Nyala" pitchFamily="2" charset="0"/>
              </a:rPr>
              <a:t>Interstitial fat components</a:t>
            </a:r>
          </a:p>
          <a:p>
            <a:pPr eaLnBrk="1" hangingPunct="1">
              <a:lnSpc>
                <a:spcPct val="150000"/>
              </a:lnSpc>
            </a:pPr>
            <a:endParaRPr lang="en-US" dirty="0"/>
          </a:p>
        </p:txBody>
      </p:sp>
      <p:sp>
        <p:nvSpPr>
          <p:cNvPr id="15362" name="Rectangle 2"/>
          <p:cNvSpPr>
            <a:spLocks noGrp="1" noChangeArrowheads="1"/>
          </p:cNvSpPr>
          <p:nvPr>
            <p:ph type="title"/>
          </p:nvPr>
        </p:nvSpPr>
        <p:spPr/>
        <p:txBody>
          <a:bodyPr/>
          <a:lstStyle/>
          <a:p>
            <a:pPr eaLnBrk="1" fontAlgn="auto" hangingPunct="1">
              <a:spcAft>
                <a:spcPts val="0"/>
              </a:spcAft>
              <a:defRPr/>
            </a:pPr>
            <a:endParaRPr lang="en-US" dirty="0"/>
          </a:p>
        </p:txBody>
      </p:sp>
      <p:sp>
        <p:nvSpPr>
          <p:cNvPr id="4" name="Slide Number Placeholder 3"/>
          <p:cNvSpPr>
            <a:spLocks noGrp="1"/>
          </p:cNvSpPr>
          <p:nvPr>
            <p:ph type="sldNum" sz="quarter" idx="12"/>
          </p:nvPr>
        </p:nvSpPr>
        <p:spPr/>
        <p:txBody>
          <a:bodyPr/>
          <a:lstStyle/>
          <a:p>
            <a:fld id="{DAF68474-BD3B-4D74-91DD-90D9CFE9D7DB}" type="slidenum">
              <a:rPr lang="en-IN" smtClean="0"/>
              <a:pPr/>
              <a:t>20</a:t>
            </a:fld>
            <a:endParaRPr lang="en-IN"/>
          </a:p>
        </p:txBody>
      </p:sp>
      <p:sp>
        <p:nvSpPr>
          <p:cNvPr id="5" name="Date Placeholder 4"/>
          <p:cNvSpPr>
            <a:spLocks noGrp="1"/>
          </p:cNvSpPr>
          <p:nvPr>
            <p:ph type="dt" sz="half" idx="10"/>
          </p:nvPr>
        </p:nvSpPr>
        <p:spPr/>
        <p:txBody>
          <a:bodyPr/>
          <a:lstStyle/>
          <a:p>
            <a:fld id="{0042C9D9-72DE-4865-AE4A-6A7DEBAF6E73}"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p:txBody>
          <a:bodyPr>
            <a:normAutofit/>
          </a:bodyPr>
          <a:lstStyle/>
          <a:p>
            <a:pPr eaLnBrk="1" hangingPunct="1">
              <a:lnSpc>
                <a:spcPct val="150000"/>
              </a:lnSpc>
            </a:pPr>
            <a:r>
              <a:rPr lang="en-US" sz="3200" b="1" dirty="0">
                <a:solidFill>
                  <a:srgbClr val="00B050"/>
                </a:solidFill>
                <a:latin typeface="Nyala" pitchFamily="2" charset="0"/>
              </a:rPr>
              <a:t>Anthropometrical methods have been main methods for assessing body composition according to tissue-system model.</a:t>
            </a:r>
          </a:p>
          <a:p>
            <a:pPr eaLnBrk="1" hangingPunct="1">
              <a:lnSpc>
                <a:spcPct val="150000"/>
              </a:lnSpc>
            </a:pPr>
            <a:endParaRPr lang="en-US" sz="3200" b="1" dirty="0">
              <a:solidFill>
                <a:srgbClr val="00B050"/>
              </a:solidFill>
              <a:latin typeface="Nyala" pitchFamily="2" charset="0"/>
            </a:endParaRPr>
          </a:p>
          <a:p>
            <a:pPr eaLnBrk="1" hangingPunct="1">
              <a:lnSpc>
                <a:spcPct val="150000"/>
              </a:lnSpc>
            </a:pPr>
            <a:r>
              <a:rPr lang="en-US" sz="3200" b="1" dirty="0">
                <a:solidFill>
                  <a:srgbClr val="00B050"/>
                </a:solidFill>
                <a:latin typeface="Nyala" pitchFamily="2" charset="0"/>
              </a:rPr>
              <a:t>Newer techniques – CT , MRI.</a:t>
            </a:r>
          </a:p>
          <a:p>
            <a:pPr eaLnBrk="1" hangingPunct="1">
              <a:lnSpc>
                <a:spcPct val="150000"/>
              </a:lnSpc>
              <a:buFont typeface="Wingdings 3" pitchFamily="18" charset="2"/>
              <a:buNone/>
            </a:pPr>
            <a:endParaRPr lang="en-US" dirty="0"/>
          </a:p>
        </p:txBody>
      </p:sp>
      <p:sp>
        <p:nvSpPr>
          <p:cNvPr id="16386" name="Rectangle 2"/>
          <p:cNvSpPr>
            <a:spLocks noGrp="1" noChangeArrowheads="1"/>
          </p:cNvSpPr>
          <p:nvPr>
            <p:ph type="title"/>
          </p:nvPr>
        </p:nvSpPr>
        <p:spPr/>
        <p:txBody>
          <a:bodyPr/>
          <a:lstStyle/>
          <a:p>
            <a:pPr eaLnBrk="1" fontAlgn="auto" hangingPunct="1">
              <a:spcAft>
                <a:spcPts val="0"/>
              </a:spcAft>
              <a:defRPr/>
            </a:pPr>
            <a:endParaRPr lang="en-US" dirty="0"/>
          </a:p>
        </p:txBody>
      </p:sp>
      <p:sp>
        <p:nvSpPr>
          <p:cNvPr id="4" name="Slide Number Placeholder 3"/>
          <p:cNvSpPr>
            <a:spLocks noGrp="1"/>
          </p:cNvSpPr>
          <p:nvPr>
            <p:ph type="sldNum" sz="quarter" idx="12"/>
          </p:nvPr>
        </p:nvSpPr>
        <p:spPr/>
        <p:txBody>
          <a:bodyPr/>
          <a:lstStyle/>
          <a:p>
            <a:fld id="{DAF68474-BD3B-4D74-91DD-90D9CFE9D7DB}" type="slidenum">
              <a:rPr lang="en-IN" smtClean="0"/>
              <a:pPr/>
              <a:t>21</a:t>
            </a:fld>
            <a:endParaRPr lang="en-IN"/>
          </a:p>
        </p:txBody>
      </p:sp>
      <p:sp>
        <p:nvSpPr>
          <p:cNvPr id="5" name="Date Placeholder 4"/>
          <p:cNvSpPr>
            <a:spLocks noGrp="1"/>
          </p:cNvSpPr>
          <p:nvPr>
            <p:ph type="dt" sz="half" idx="10"/>
          </p:nvPr>
        </p:nvSpPr>
        <p:spPr/>
        <p:txBody>
          <a:bodyPr/>
          <a:lstStyle/>
          <a:p>
            <a:fld id="{F93FAECB-F033-4A8A-94CC-91B687758D8B}"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IN" sz="3200" dirty="0">
              <a:latin typeface="Nyala" pitchFamily="2" charset="0"/>
            </a:endParaRPr>
          </a:p>
        </p:txBody>
      </p:sp>
      <p:sp>
        <p:nvSpPr>
          <p:cNvPr id="2" name="Title 1"/>
          <p:cNvSpPr>
            <a:spLocks noGrp="1"/>
          </p:cNvSpPr>
          <p:nvPr>
            <p:ph type="ctrTitle"/>
          </p:nvPr>
        </p:nvSpPr>
        <p:spPr/>
        <p:txBody>
          <a:bodyPr>
            <a:normAutofit/>
          </a:bodyPr>
          <a:lstStyle/>
          <a:p>
            <a:r>
              <a:rPr sz="3600" b="1">
                <a:latin typeface="Nyala" pitchFamily="2" charset="0"/>
              </a:rPr>
              <a:t>Theoritical Methods</a:t>
            </a:r>
            <a:endParaRPr lang="en-IN" sz="3600" b="1" dirty="0">
              <a:latin typeface="Nyala"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371600" y="274638"/>
            <a:ext cx="7772400" cy="1143000"/>
          </a:xfrm>
        </p:spPr>
        <p:txBody>
          <a:bodyPr>
            <a:normAutofit/>
          </a:bodyPr>
          <a:lstStyle/>
          <a:p>
            <a:pPr eaLnBrk="1" fontAlgn="auto" hangingPunct="1">
              <a:spcAft>
                <a:spcPts val="0"/>
              </a:spcAft>
              <a:defRPr/>
            </a:pPr>
            <a:r>
              <a:rPr lang="en-US" sz="3600" b="1" dirty="0">
                <a:solidFill>
                  <a:srgbClr val="0070C0"/>
                </a:solidFill>
                <a:latin typeface="Poor Richard" pitchFamily="18" charset="0"/>
              </a:rPr>
              <a:t>                     </a:t>
            </a:r>
            <a:r>
              <a:rPr lang="en-US" sz="3600" b="1" dirty="0" err="1">
                <a:solidFill>
                  <a:srgbClr val="0070C0"/>
                </a:solidFill>
                <a:latin typeface="Poor Richard" pitchFamily="18" charset="0"/>
              </a:rPr>
              <a:t>Theoritical</a:t>
            </a:r>
            <a:r>
              <a:rPr lang="en-US" sz="3600" b="1" dirty="0">
                <a:solidFill>
                  <a:srgbClr val="0070C0"/>
                </a:solidFill>
                <a:latin typeface="Poor Richard" pitchFamily="18" charset="0"/>
              </a:rPr>
              <a:t> Methods </a:t>
            </a:r>
          </a:p>
        </p:txBody>
      </p:sp>
      <p:sp>
        <p:nvSpPr>
          <p:cNvPr id="7" name="Rounded Rectangle 6"/>
          <p:cNvSpPr/>
          <p:nvPr/>
        </p:nvSpPr>
        <p:spPr>
          <a:xfrm>
            <a:off x="1142976" y="1500174"/>
            <a:ext cx="1928826" cy="928694"/>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00B050"/>
                </a:solidFill>
                <a:latin typeface="Nyala" pitchFamily="2" charset="0"/>
              </a:rPr>
              <a:t>Direct</a:t>
            </a:r>
            <a:endParaRPr lang="en-IN" sz="3200" b="1" dirty="0">
              <a:solidFill>
                <a:srgbClr val="00B050"/>
              </a:solidFill>
              <a:latin typeface="Nyala" pitchFamily="2" charset="0"/>
            </a:endParaRPr>
          </a:p>
        </p:txBody>
      </p:sp>
      <p:sp>
        <p:nvSpPr>
          <p:cNvPr id="8" name="Rounded Rectangle 7"/>
          <p:cNvSpPr/>
          <p:nvPr/>
        </p:nvSpPr>
        <p:spPr>
          <a:xfrm>
            <a:off x="3500430" y="1428736"/>
            <a:ext cx="1928826" cy="100013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00B050"/>
                </a:solidFill>
                <a:latin typeface="Nyala" pitchFamily="2" charset="0"/>
              </a:rPr>
              <a:t>Indirect</a:t>
            </a:r>
          </a:p>
        </p:txBody>
      </p:sp>
      <p:sp>
        <p:nvSpPr>
          <p:cNvPr id="11" name="Rounded Rectangle 10"/>
          <p:cNvSpPr/>
          <p:nvPr/>
        </p:nvSpPr>
        <p:spPr>
          <a:xfrm>
            <a:off x="5929322" y="1428736"/>
            <a:ext cx="2286016" cy="100013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00B050"/>
                </a:solidFill>
                <a:latin typeface="Nyala" pitchFamily="2" charset="0"/>
              </a:rPr>
              <a:t>Doubly indirect</a:t>
            </a:r>
            <a:endParaRPr lang="en-IN" sz="3200" b="1" dirty="0">
              <a:solidFill>
                <a:srgbClr val="00B050"/>
              </a:solidFill>
              <a:latin typeface="Nyala" pitchFamily="2" charset="0"/>
            </a:endParaRPr>
          </a:p>
        </p:txBody>
      </p:sp>
      <p:sp>
        <p:nvSpPr>
          <p:cNvPr id="18" name="Rounded Rectangle 17"/>
          <p:cNvSpPr/>
          <p:nvPr/>
        </p:nvSpPr>
        <p:spPr>
          <a:xfrm>
            <a:off x="3571868" y="3357562"/>
            <a:ext cx="2071702" cy="107157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00B050"/>
                </a:solidFill>
                <a:latin typeface="Nyala" pitchFamily="2" charset="0"/>
              </a:rPr>
              <a:t>Property based</a:t>
            </a:r>
            <a:endParaRPr lang="en-IN" sz="3600" b="1" dirty="0">
              <a:solidFill>
                <a:srgbClr val="00B050"/>
              </a:solidFill>
              <a:latin typeface="Nyala" pitchFamily="2" charset="0"/>
            </a:endParaRPr>
          </a:p>
        </p:txBody>
      </p:sp>
      <p:sp>
        <p:nvSpPr>
          <p:cNvPr id="19" name="Rounded Rectangle 18"/>
          <p:cNvSpPr/>
          <p:nvPr/>
        </p:nvSpPr>
        <p:spPr>
          <a:xfrm>
            <a:off x="5857884" y="3286124"/>
            <a:ext cx="2143140" cy="1143008"/>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00B050"/>
                </a:solidFill>
                <a:latin typeface="Nyala" pitchFamily="2" charset="0"/>
              </a:rPr>
              <a:t>Component based </a:t>
            </a:r>
            <a:endParaRPr lang="en-IN" sz="3200" b="1" dirty="0">
              <a:solidFill>
                <a:srgbClr val="00B050"/>
              </a:solidFill>
              <a:latin typeface="Nyala" pitchFamily="2" charset="0"/>
            </a:endParaRPr>
          </a:p>
        </p:txBody>
      </p:sp>
      <p:sp>
        <p:nvSpPr>
          <p:cNvPr id="23" name="Left Brace 22"/>
          <p:cNvSpPr/>
          <p:nvPr/>
        </p:nvSpPr>
        <p:spPr>
          <a:xfrm rot="16200000">
            <a:off x="5412749" y="1730995"/>
            <a:ext cx="741932" cy="2280554"/>
          </a:xfrm>
          <a:prstGeom prst="leftBrace">
            <a:avLst/>
          </a:prstGeom>
          <a:solidFill>
            <a:schemeClr val="bg1"/>
          </a:solidFill>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prstClr val="black"/>
              </a:solidFill>
            </a:endParaRPr>
          </a:p>
        </p:txBody>
      </p:sp>
      <p:sp>
        <p:nvSpPr>
          <p:cNvPr id="9" name="Slide Number Placeholder 8"/>
          <p:cNvSpPr>
            <a:spLocks noGrp="1"/>
          </p:cNvSpPr>
          <p:nvPr>
            <p:ph type="sldNum" sz="quarter" idx="12"/>
          </p:nvPr>
        </p:nvSpPr>
        <p:spPr/>
        <p:txBody>
          <a:bodyPr/>
          <a:lstStyle/>
          <a:p>
            <a:fld id="{DAF68474-BD3B-4D74-91DD-90D9CFE9D7DB}" type="slidenum">
              <a:rPr lang="en-IN" smtClean="0"/>
              <a:pPr/>
              <a:t>23</a:t>
            </a:fld>
            <a:endParaRPr lang="en-IN"/>
          </a:p>
        </p:txBody>
      </p:sp>
      <p:sp>
        <p:nvSpPr>
          <p:cNvPr id="10" name="Date Placeholder 9"/>
          <p:cNvSpPr>
            <a:spLocks noGrp="1"/>
          </p:cNvSpPr>
          <p:nvPr>
            <p:ph type="dt" sz="half" idx="10"/>
          </p:nvPr>
        </p:nvSpPr>
        <p:spPr/>
        <p:txBody>
          <a:bodyPr/>
          <a:lstStyle/>
          <a:p>
            <a:fld id="{CA41D2A0-199C-48C1-8765-A65A66DC20A0}" type="datetime1">
              <a:rPr lang="en-US" smtClean="0">
                <a:solidFill>
                  <a:srgbClr val="04617B"/>
                </a:solidFill>
              </a:rPr>
              <a:pPr/>
              <a:t>6/18/2024</a:t>
            </a:fld>
            <a:endParaRPr lang="en-IN">
              <a:solidFill>
                <a:srgbClr val="04617B"/>
              </a:solidFill>
            </a:endParaRPr>
          </a:p>
        </p:txBody>
      </p:sp>
      <p:sp>
        <p:nvSpPr>
          <p:cNvPr id="12" name="Footer Placeholder 11"/>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643042" y="428604"/>
          <a:ext cx="609600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AF68474-BD3B-4D74-91DD-90D9CFE9D7DB}" type="slidenum">
              <a:rPr lang="en-IN" smtClean="0"/>
              <a:pPr/>
              <a:t>24</a:t>
            </a:fld>
            <a:endParaRPr lang="en-IN"/>
          </a:p>
        </p:txBody>
      </p:sp>
      <p:sp>
        <p:nvSpPr>
          <p:cNvPr id="4" name="Date Placeholder 3"/>
          <p:cNvSpPr>
            <a:spLocks noGrp="1"/>
          </p:cNvSpPr>
          <p:nvPr>
            <p:ph type="dt" sz="half" idx="10"/>
          </p:nvPr>
        </p:nvSpPr>
        <p:spPr/>
        <p:txBody>
          <a:bodyPr/>
          <a:lstStyle/>
          <a:p>
            <a:fld id="{66A1096E-BEB9-49BC-B120-D94AA32D377C}" type="datetime1">
              <a:rPr lang="en-US" smtClean="0">
                <a:solidFill>
                  <a:srgbClr val="04617B"/>
                </a:solidFill>
              </a:rPr>
              <a:pPr/>
              <a:t>6/18/2024</a:t>
            </a:fld>
            <a:endParaRPr lang="en-IN">
              <a:solidFill>
                <a:srgbClr val="04617B"/>
              </a:solidFill>
            </a:endParaRPr>
          </a:p>
        </p:txBody>
      </p:sp>
      <p:sp>
        <p:nvSpPr>
          <p:cNvPr id="5" name="Footer Placeholder 4"/>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IN" sz="3200" dirty="0">
              <a:latin typeface="Nyala" pitchFamily="2" charset="0"/>
            </a:endParaRPr>
          </a:p>
        </p:txBody>
      </p:sp>
      <p:sp>
        <p:nvSpPr>
          <p:cNvPr id="2" name="Title 1"/>
          <p:cNvSpPr>
            <a:spLocks noGrp="1"/>
          </p:cNvSpPr>
          <p:nvPr>
            <p:ph type="ctrTitle"/>
          </p:nvPr>
        </p:nvSpPr>
        <p:spPr/>
        <p:txBody>
          <a:bodyPr>
            <a:normAutofit/>
          </a:bodyPr>
          <a:lstStyle/>
          <a:p>
            <a:r>
              <a:rPr sz="3600" b="1">
                <a:latin typeface="Nyala" pitchFamily="2" charset="0"/>
              </a:rPr>
              <a:t>Laboratory Methods</a:t>
            </a:r>
            <a:endParaRPr lang="en-IN" sz="3600" b="1" dirty="0">
              <a:latin typeface="Nyala"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latin typeface="Nyala" pitchFamily="2" charset="0"/>
              </a:rPr>
              <a:t>Laboratory Methods</a:t>
            </a:r>
            <a:endParaRPr lang="en-IN" sz="3600" b="1" dirty="0">
              <a:solidFill>
                <a:srgbClr val="0070C0"/>
              </a:solidFill>
              <a:latin typeface="Poor Richard" pitchFamily="18" charset="0"/>
            </a:endParaRPr>
          </a:p>
        </p:txBody>
      </p:sp>
      <p:sp>
        <p:nvSpPr>
          <p:cNvPr id="3" name="Content Placeholder 2"/>
          <p:cNvSpPr>
            <a:spLocks noGrp="1"/>
          </p:cNvSpPr>
          <p:nvPr>
            <p:ph sz="quarter" idx="1"/>
          </p:nvPr>
        </p:nvSpPr>
        <p:spPr/>
        <p:txBody>
          <a:bodyPr>
            <a:normAutofit lnSpcReduction="10000"/>
          </a:bodyPr>
          <a:lstStyle/>
          <a:p>
            <a:pPr>
              <a:buFont typeface="Arial" charset="0"/>
              <a:buChar char="•"/>
            </a:pPr>
            <a:r>
              <a:rPr lang="en-US" sz="3500" b="1" dirty="0">
                <a:solidFill>
                  <a:srgbClr val="00B050"/>
                </a:solidFill>
                <a:latin typeface="Nyala" pitchFamily="2" charset="0"/>
              </a:rPr>
              <a:t>Used as reference method in clinical and research methods </a:t>
            </a:r>
          </a:p>
          <a:p>
            <a:pPr>
              <a:lnSpc>
                <a:spcPct val="150000"/>
              </a:lnSpc>
              <a:buFont typeface="Wingdings" pitchFamily="2" charset="2"/>
              <a:buChar char="ü"/>
            </a:pPr>
            <a:r>
              <a:rPr lang="en-US" sz="3500" b="1" dirty="0">
                <a:solidFill>
                  <a:srgbClr val="00B050"/>
                </a:solidFill>
                <a:latin typeface="Nyala" pitchFamily="2" charset="0"/>
              </a:rPr>
              <a:t>Hydrostatic Weighing</a:t>
            </a:r>
          </a:p>
          <a:p>
            <a:pPr>
              <a:lnSpc>
                <a:spcPct val="150000"/>
              </a:lnSpc>
              <a:buFont typeface="Wingdings" pitchFamily="2" charset="2"/>
              <a:buChar char="ü"/>
            </a:pPr>
            <a:r>
              <a:rPr lang="en-US" sz="3500" b="1" dirty="0">
                <a:solidFill>
                  <a:srgbClr val="00B050"/>
                </a:solidFill>
                <a:latin typeface="Nyala" pitchFamily="2" charset="0"/>
              </a:rPr>
              <a:t>Air displacement </a:t>
            </a:r>
            <a:r>
              <a:rPr lang="en-US" sz="3500" b="1" dirty="0" err="1">
                <a:solidFill>
                  <a:srgbClr val="00B050"/>
                </a:solidFill>
                <a:latin typeface="Nyala" pitchFamily="2" charset="0"/>
              </a:rPr>
              <a:t>plethysmography</a:t>
            </a:r>
            <a:endParaRPr lang="en-US" sz="3500" b="1" dirty="0">
              <a:solidFill>
                <a:srgbClr val="00B050"/>
              </a:solidFill>
              <a:latin typeface="Nyala" pitchFamily="2" charset="0"/>
            </a:endParaRPr>
          </a:p>
          <a:p>
            <a:pPr>
              <a:lnSpc>
                <a:spcPct val="150000"/>
              </a:lnSpc>
              <a:buFont typeface="Wingdings" pitchFamily="2" charset="2"/>
              <a:buChar char="ü"/>
            </a:pPr>
            <a:r>
              <a:rPr lang="en-US" sz="3500" b="1" dirty="0">
                <a:solidFill>
                  <a:srgbClr val="00B050"/>
                </a:solidFill>
                <a:latin typeface="Nyala" pitchFamily="2" charset="0"/>
              </a:rPr>
              <a:t>Dual energy x ray </a:t>
            </a:r>
            <a:r>
              <a:rPr lang="en-US" sz="3500" b="1" dirty="0" err="1">
                <a:solidFill>
                  <a:srgbClr val="00B050"/>
                </a:solidFill>
                <a:latin typeface="Nyala" pitchFamily="2" charset="0"/>
              </a:rPr>
              <a:t>absorptiometry</a:t>
            </a:r>
            <a:endParaRPr lang="en-US" sz="3500" b="1" dirty="0">
              <a:solidFill>
                <a:srgbClr val="00B050"/>
              </a:solidFill>
              <a:latin typeface="Nyala" pitchFamily="2" charset="0"/>
            </a:endParaRPr>
          </a:p>
          <a:p>
            <a:pPr>
              <a:lnSpc>
                <a:spcPct val="150000"/>
              </a:lnSpc>
              <a:buFont typeface="Wingdings" pitchFamily="2" charset="2"/>
              <a:buChar char="ü"/>
            </a:pPr>
            <a:r>
              <a:rPr lang="en-US" sz="3500" b="1" dirty="0">
                <a:solidFill>
                  <a:srgbClr val="00B050"/>
                </a:solidFill>
                <a:latin typeface="Nyala" pitchFamily="2" charset="0"/>
              </a:rPr>
              <a:t>CT and MRI</a:t>
            </a:r>
            <a:endParaRPr lang="en-IN" sz="3500" b="1" dirty="0">
              <a:solidFill>
                <a:srgbClr val="00B050"/>
              </a:solidFill>
              <a:latin typeface="Nyala" pitchFamily="2" charset="0"/>
            </a:endParaRPr>
          </a:p>
        </p:txBody>
      </p:sp>
      <p:sp>
        <p:nvSpPr>
          <p:cNvPr id="4" name="Slide Number Placeholder 3"/>
          <p:cNvSpPr>
            <a:spLocks noGrp="1"/>
          </p:cNvSpPr>
          <p:nvPr>
            <p:ph type="sldNum" sz="quarter" idx="12"/>
          </p:nvPr>
        </p:nvSpPr>
        <p:spPr/>
        <p:txBody>
          <a:bodyPr/>
          <a:lstStyle/>
          <a:p>
            <a:fld id="{DAF68474-BD3B-4D74-91DD-90D9CFE9D7DB}" type="slidenum">
              <a:rPr lang="en-IN" smtClean="0"/>
              <a:pPr/>
              <a:t>26</a:t>
            </a:fld>
            <a:endParaRPr lang="en-IN"/>
          </a:p>
        </p:txBody>
      </p:sp>
      <p:sp>
        <p:nvSpPr>
          <p:cNvPr id="5" name="Date Placeholder 4"/>
          <p:cNvSpPr>
            <a:spLocks noGrp="1"/>
          </p:cNvSpPr>
          <p:nvPr>
            <p:ph type="dt" sz="half" idx="10"/>
          </p:nvPr>
        </p:nvSpPr>
        <p:spPr/>
        <p:txBody>
          <a:bodyPr/>
          <a:lstStyle/>
          <a:p>
            <a:fld id="{2693068C-D968-4658-9DA5-D44E6E355446}"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500042"/>
            <a:ext cx="7772400" cy="1143000"/>
          </a:xfrm>
        </p:spPr>
        <p:txBody>
          <a:bodyPr>
            <a:normAutofit fontScale="90000"/>
          </a:bodyPr>
          <a:lstStyle/>
          <a:p>
            <a:r>
              <a:rPr lang="en-US" sz="3600" b="1" dirty="0">
                <a:solidFill>
                  <a:srgbClr val="00B050"/>
                </a:solidFill>
                <a:latin typeface="Nyala" pitchFamily="2" charset="0"/>
              </a:rPr>
              <a:t/>
            </a:r>
            <a:br>
              <a:rPr lang="en-US" sz="3600" b="1" dirty="0">
                <a:solidFill>
                  <a:srgbClr val="00B050"/>
                </a:solidFill>
                <a:latin typeface="Nyala" pitchFamily="2" charset="0"/>
              </a:rPr>
            </a:br>
            <a:r>
              <a:rPr lang="en-US" sz="3600" b="1" dirty="0">
                <a:solidFill>
                  <a:srgbClr val="00B050"/>
                </a:solidFill>
                <a:latin typeface="Nyala" pitchFamily="2" charset="0"/>
              </a:rPr>
              <a:t/>
            </a:r>
            <a:br>
              <a:rPr lang="en-US" sz="3600" b="1" dirty="0">
                <a:solidFill>
                  <a:srgbClr val="00B050"/>
                </a:solidFill>
                <a:latin typeface="Nyala" pitchFamily="2" charset="0"/>
              </a:rPr>
            </a:br>
            <a:r>
              <a:rPr lang="en-US" sz="3600" b="1" dirty="0">
                <a:solidFill>
                  <a:srgbClr val="00B050"/>
                </a:solidFill>
                <a:latin typeface="Nyala" pitchFamily="2" charset="0"/>
              </a:rPr>
              <a:t/>
            </a:r>
            <a:br>
              <a:rPr lang="en-US" sz="3600" b="1" dirty="0">
                <a:solidFill>
                  <a:srgbClr val="00B050"/>
                </a:solidFill>
                <a:latin typeface="Nyala" pitchFamily="2" charset="0"/>
              </a:rPr>
            </a:br>
            <a:r>
              <a:rPr lang="en-US" sz="3600" b="1" dirty="0">
                <a:solidFill>
                  <a:srgbClr val="00B050"/>
                </a:solidFill>
                <a:latin typeface="Nyala" pitchFamily="2" charset="0"/>
              </a:rPr>
              <a:t/>
            </a:r>
            <a:br>
              <a:rPr lang="en-US" sz="3600" b="1" dirty="0">
                <a:solidFill>
                  <a:srgbClr val="00B050"/>
                </a:solidFill>
                <a:latin typeface="Nyala" pitchFamily="2" charset="0"/>
              </a:rPr>
            </a:br>
            <a:r>
              <a:rPr lang="en-US" sz="3600" b="1" dirty="0">
                <a:solidFill>
                  <a:srgbClr val="00B050"/>
                </a:solidFill>
                <a:latin typeface="Nyala" pitchFamily="2" charset="0"/>
              </a:rPr>
              <a:t/>
            </a:r>
            <a:br>
              <a:rPr lang="en-US" sz="3600" b="1" dirty="0">
                <a:solidFill>
                  <a:srgbClr val="00B050"/>
                </a:solidFill>
                <a:latin typeface="Nyala" pitchFamily="2" charset="0"/>
              </a:rPr>
            </a:br>
            <a:r>
              <a:rPr lang="en-US" sz="3600" b="1" dirty="0">
                <a:solidFill>
                  <a:srgbClr val="00B050"/>
                </a:solidFill>
                <a:latin typeface="Nyala" pitchFamily="2" charset="0"/>
              </a:rPr>
              <a:t/>
            </a:r>
            <a:br>
              <a:rPr lang="en-US" sz="3600" b="1" dirty="0">
                <a:solidFill>
                  <a:srgbClr val="00B050"/>
                </a:solidFill>
                <a:latin typeface="Nyala" pitchFamily="2" charset="0"/>
              </a:rPr>
            </a:br>
            <a:r>
              <a:rPr lang="en-US" sz="3600" b="1" dirty="0">
                <a:solidFill>
                  <a:srgbClr val="00B050"/>
                </a:solidFill>
                <a:latin typeface="Nyala" pitchFamily="2" charset="0"/>
              </a:rPr>
              <a:t/>
            </a:r>
            <a:br>
              <a:rPr lang="en-US" sz="3600" b="1" dirty="0">
                <a:solidFill>
                  <a:srgbClr val="00B050"/>
                </a:solidFill>
                <a:latin typeface="Nyala" pitchFamily="2" charset="0"/>
              </a:rPr>
            </a:br>
            <a:r>
              <a:rPr lang="en-US" sz="3600" b="1" dirty="0">
                <a:solidFill>
                  <a:srgbClr val="00B050"/>
                </a:solidFill>
                <a:latin typeface="Nyala" pitchFamily="2" charset="0"/>
              </a:rPr>
              <a:t/>
            </a:r>
            <a:br>
              <a:rPr lang="en-US" sz="3600" b="1" dirty="0">
                <a:solidFill>
                  <a:srgbClr val="00B050"/>
                </a:solidFill>
                <a:latin typeface="Nyala" pitchFamily="2" charset="0"/>
              </a:rPr>
            </a:br>
            <a:r>
              <a:rPr lang="en-US" b="1" dirty="0">
                <a:solidFill>
                  <a:srgbClr val="0070C0"/>
                </a:solidFill>
                <a:latin typeface="Poor Richard" pitchFamily="18" charset="0"/>
              </a:rPr>
              <a:t>Hydrostatic Weighing</a:t>
            </a:r>
            <a:br>
              <a:rPr lang="en-US" b="1" dirty="0">
                <a:solidFill>
                  <a:srgbClr val="0070C0"/>
                </a:solidFill>
                <a:latin typeface="Poor Richard" pitchFamily="18" charset="0"/>
              </a:rPr>
            </a:br>
            <a:endParaRPr lang="en-IN" b="1" dirty="0">
              <a:solidFill>
                <a:srgbClr val="0070C0"/>
              </a:solidFill>
              <a:latin typeface="Poor Richard" pitchFamily="18" charset="0"/>
            </a:endParaRPr>
          </a:p>
        </p:txBody>
      </p:sp>
      <p:sp>
        <p:nvSpPr>
          <p:cNvPr id="3" name="Content Placeholder 2"/>
          <p:cNvSpPr>
            <a:spLocks noGrp="1"/>
          </p:cNvSpPr>
          <p:nvPr>
            <p:ph sz="quarter" idx="1"/>
          </p:nvPr>
        </p:nvSpPr>
        <p:spPr/>
        <p:txBody>
          <a:bodyPr>
            <a:normAutofit lnSpcReduction="10000"/>
          </a:bodyPr>
          <a:lstStyle/>
          <a:p>
            <a:pPr>
              <a:lnSpc>
                <a:spcPct val="150000"/>
              </a:lnSpc>
            </a:pPr>
            <a:r>
              <a:rPr lang="en-US" sz="3200" b="1" dirty="0">
                <a:solidFill>
                  <a:srgbClr val="00B050"/>
                </a:solidFill>
                <a:latin typeface="Nyala" pitchFamily="2" charset="0"/>
              </a:rPr>
              <a:t>Also known as underwater weighing (UWW).</a:t>
            </a:r>
          </a:p>
          <a:p>
            <a:pPr>
              <a:lnSpc>
                <a:spcPct val="150000"/>
              </a:lnSpc>
            </a:pPr>
            <a:r>
              <a:rPr lang="en-US" sz="3200" b="1" dirty="0">
                <a:solidFill>
                  <a:srgbClr val="00B050"/>
                </a:solidFill>
                <a:latin typeface="Nyala" pitchFamily="2" charset="0"/>
              </a:rPr>
              <a:t>Gold standard method based on 2-C model.</a:t>
            </a:r>
          </a:p>
          <a:p>
            <a:pPr>
              <a:lnSpc>
                <a:spcPct val="150000"/>
              </a:lnSpc>
            </a:pPr>
            <a:r>
              <a:rPr lang="en-US" sz="3200" b="1" dirty="0">
                <a:solidFill>
                  <a:srgbClr val="00B050"/>
                </a:solidFill>
                <a:latin typeface="Nyala" pitchFamily="2" charset="0"/>
              </a:rPr>
              <a:t>Based on Archimedes principle :When an body is submerged underwater , it looses its weight in direct proportion to the volume of water it displaced by body volume.</a:t>
            </a:r>
          </a:p>
          <a:p>
            <a:endParaRPr lang="en-US" sz="3200" dirty="0">
              <a:solidFill>
                <a:srgbClr val="00B050"/>
              </a:solidFill>
              <a:latin typeface="Nyala" pitchFamily="2" charset="0"/>
            </a:endParaRPr>
          </a:p>
        </p:txBody>
      </p:sp>
      <p:sp>
        <p:nvSpPr>
          <p:cNvPr id="4" name="Slide Number Placeholder 3"/>
          <p:cNvSpPr>
            <a:spLocks noGrp="1"/>
          </p:cNvSpPr>
          <p:nvPr>
            <p:ph type="sldNum" sz="quarter" idx="12"/>
          </p:nvPr>
        </p:nvSpPr>
        <p:spPr/>
        <p:txBody>
          <a:bodyPr/>
          <a:lstStyle/>
          <a:p>
            <a:fld id="{DAF68474-BD3B-4D74-91DD-90D9CFE9D7DB}" type="slidenum">
              <a:rPr lang="en-IN" smtClean="0"/>
              <a:pPr/>
              <a:t>27</a:t>
            </a:fld>
            <a:endParaRPr lang="en-IN"/>
          </a:p>
        </p:txBody>
      </p:sp>
      <p:sp>
        <p:nvSpPr>
          <p:cNvPr id="5" name="Date Placeholder 4"/>
          <p:cNvSpPr>
            <a:spLocks noGrp="1"/>
          </p:cNvSpPr>
          <p:nvPr>
            <p:ph type="dt" sz="half" idx="10"/>
          </p:nvPr>
        </p:nvSpPr>
        <p:spPr/>
        <p:txBody>
          <a:bodyPr/>
          <a:lstStyle/>
          <a:p>
            <a:fld id="{CD5643B2-CB92-4880-A493-9A41457B13EE}"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Poor Richard" pitchFamily="18" charset="0"/>
              </a:rPr>
              <a:t>Hydrostatic Weighing</a:t>
            </a:r>
            <a:endParaRPr lang="en-IN" dirty="0"/>
          </a:p>
        </p:txBody>
      </p:sp>
      <p:sp>
        <p:nvSpPr>
          <p:cNvPr id="3" name="Content Placeholder 2"/>
          <p:cNvSpPr>
            <a:spLocks noGrp="1"/>
          </p:cNvSpPr>
          <p:nvPr>
            <p:ph sz="quarter" idx="1"/>
          </p:nvPr>
        </p:nvSpPr>
        <p:spPr/>
        <p:txBody>
          <a:bodyPr>
            <a:normAutofit/>
          </a:bodyPr>
          <a:lstStyle/>
          <a:p>
            <a:r>
              <a:rPr lang="en-US" sz="3200" b="1" dirty="0">
                <a:solidFill>
                  <a:srgbClr val="00B050"/>
                </a:solidFill>
                <a:latin typeface="Nyala" pitchFamily="2" charset="0"/>
              </a:rPr>
              <a:t>BV = { (BM-net UWW)/density of water }-</a:t>
            </a:r>
          </a:p>
          <a:p>
            <a:pPr>
              <a:buNone/>
            </a:pPr>
            <a:r>
              <a:rPr lang="en-US" sz="3200" b="1" dirty="0">
                <a:solidFill>
                  <a:srgbClr val="00B050"/>
                </a:solidFill>
                <a:latin typeface="Nyala" pitchFamily="2" charset="0"/>
              </a:rPr>
              <a:t>(RV +GV )</a:t>
            </a:r>
          </a:p>
          <a:p>
            <a:pPr>
              <a:buNone/>
            </a:pPr>
            <a:endParaRPr lang="en-US" sz="3200" b="1" dirty="0">
              <a:solidFill>
                <a:srgbClr val="00B050"/>
              </a:solidFill>
              <a:latin typeface="Nyala" pitchFamily="2" charset="0"/>
            </a:endParaRPr>
          </a:p>
          <a:p>
            <a:r>
              <a:rPr lang="en-US" sz="3200" b="1" dirty="0">
                <a:solidFill>
                  <a:srgbClr val="00B050"/>
                </a:solidFill>
                <a:latin typeface="Nyala" pitchFamily="2" charset="0"/>
              </a:rPr>
              <a:t>Db(Body density) = BM/BV</a:t>
            </a:r>
          </a:p>
          <a:p>
            <a:pPr>
              <a:buNone/>
            </a:pPr>
            <a:endParaRPr lang="en-US" sz="3200" b="1" dirty="0">
              <a:solidFill>
                <a:srgbClr val="00B050"/>
              </a:solidFill>
              <a:latin typeface="Nyala" pitchFamily="2" charset="0"/>
            </a:endParaRPr>
          </a:p>
          <a:p>
            <a:r>
              <a:rPr lang="en-US" sz="3200" b="1" dirty="0">
                <a:solidFill>
                  <a:srgbClr val="00B050"/>
                </a:solidFill>
                <a:latin typeface="Nyala" pitchFamily="2" charset="0"/>
              </a:rPr>
              <a:t>Db can be converted into </a:t>
            </a:r>
          </a:p>
          <a:p>
            <a:pPr>
              <a:buNone/>
            </a:pPr>
            <a:r>
              <a:rPr lang="en-US" sz="3200" b="1" dirty="0">
                <a:solidFill>
                  <a:srgbClr val="00B050"/>
                </a:solidFill>
                <a:latin typeface="Nyala" pitchFamily="2" charset="0"/>
              </a:rPr>
              <a:t>%body fat by using </a:t>
            </a:r>
          </a:p>
          <a:p>
            <a:pPr>
              <a:buNone/>
            </a:pPr>
            <a:r>
              <a:rPr lang="en-US" sz="3200" b="1" dirty="0">
                <a:solidFill>
                  <a:srgbClr val="00B050"/>
                </a:solidFill>
                <a:latin typeface="Nyala" pitchFamily="2" charset="0"/>
              </a:rPr>
              <a:t>appropriate equation.</a:t>
            </a:r>
            <a:endParaRPr lang="en-IN" sz="3200" b="1" dirty="0">
              <a:solidFill>
                <a:srgbClr val="00B050"/>
              </a:solidFill>
              <a:latin typeface="Nyala" pitchFamily="2" charset="0"/>
            </a:endParaRPr>
          </a:p>
        </p:txBody>
      </p:sp>
      <p:pic>
        <p:nvPicPr>
          <p:cNvPr id="5" name="Picture 4" descr="Hydrostatic-Underwater-Weighing1.jpg"/>
          <p:cNvPicPr>
            <a:picLocks noChangeAspect="1"/>
          </p:cNvPicPr>
          <p:nvPr/>
        </p:nvPicPr>
        <p:blipFill>
          <a:blip r:embed="rId2" cstate="print"/>
          <a:stretch>
            <a:fillRect/>
          </a:stretch>
        </p:blipFill>
        <p:spPr>
          <a:xfrm>
            <a:off x="5429256" y="2143116"/>
            <a:ext cx="3714744" cy="3786214"/>
          </a:xfrm>
          <a:prstGeom prst="rect">
            <a:avLst/>
          </a:prstGeom>
        </p:spPr>
      </p:pic>
      <p:sp>
        <p:nvSpPr>
          <p:cNvPr id="6" name="Slide Number Placeholder 5"/>
          <p:cNvSpPr>
            <a:spLocks noGrp="1"/>
          </p:cNvSpPr>
          <p:nvPr>
            <p:ph type="sldNum" sz="quarter" idx="12"/>
          </p:nvPr>
        </p:nvSpPr>
        <p:spPr/>
        <p:txBody>
          <a:bodyPr/>
          <a:lstStyle/>
          <a:p>
            <a:fld id="{DAF68474-BD3B-4D74-91DD-90D9CFE9D7DB}" type="slidenum">
              <a:rPr lang="en-IN" smtClean="0"/>
              <a:pPr/>
              <a:t>28</a:t>
            </a:fld>
            <a:endParaRPr lang="en-IN"/>
          </a:p>
        </p:txBody>
      </p:sp>
      <p:sp>
        <p:nvSpPr>
          <p:cNvPr id="7" name="Date Placeholder 6"/>
          <p:cNvSpPr>
            <a:spLocks noGrp="1"/>
          </p:cNvSpPr>
          <p:nvPr>
            <p:ph type="dt" sz="half" idx="10"/>
          </p:nvPr>
        </p:nvSpPr>
        <p:spPr/>
        <p:txBody>
          <a:bodyPr/>
          <a:lstStyle/>
          <a:p>
            <a:fld id="{723659A0-8F2F-41E8-BB17-5374277F7514}" type="datetime1">
              <a:rPr lang="en-US" smtClean="0">
                <a:solidFill>
                  <a:srgbClr val="04617B"/>
                </a:solidFill>
              </a:rPr>
              <a:pPr/>
              <a:t>6/18/2024</a:t>
            </a:fld>
            <a:endParaRPr lang="en-IN">
              <a:solidFill>
                <a:srgbClr val="04617B"/>
              </a:solidFill>
            </a:endParaRPr>
          </a:p>
        </p:txBody>
      </p:sp>
      <p:sp>
        <p:nvSpPr>
          <p:cNvPr id="8" name="Footer Placeholder 7"/>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Poor Richard" pitchFamily="18" charset="0"/>
              </a:rPr>
              <a:t>Hydrostatic Weighing</a:t>
            </a:r>
            <a:endParaRPr lang="en-IN" dirty="0"/>
          </a:p>
        </p:txBody>
      </p:sp>
      <p:sp>
        <p:nvSpPr>
          <p:cNvPr id="3" name="Content Placeholder 2"/>
          <p:cNvSpPr>
            <a:spLocks noGrp="1"/>
          </p:cNvSpPr>
          <p:nvPr>
            <p:ph sz="quarter" idx="1"/>
          </p:nvPr>
        </p:nvSpPr>
        <p:spPr/>
        <p:txBody>
          <a:bodyPr>
            <a:normAutofit/>
          </a:bodyPr>
          <a:lstStyle/>
          <a:p>
            <a:pPr>
              <a:lnSpc>
                <a:spcPct val="150000"/>
              </a:lnSpc>
            </a:pPr>
            <a:r>
              <a:rPr lang="en-US" sz="3200" b="1" dirty="0">
                <a:solidFill>
                  <a:srgbClr val="00B050"/>
                </a:solidFill>
                <a:latin typeface="Nyala" pitchFamily="2" charset="0"/>
              </a:rPr>
              <a:t>Test retest reliability of hydro densitometry is reported excellent (r= 0.95)</a:t>
            </a:r>
          </a:p>
          <a:p>
            <a:pPr>
              <a:lnSpc>
                <a:spcPct val="150000"/>
              </a:lnSpc>
            </a:pPr>
            <a:r>
              <a:rPr lang="en-US" sz="3200" b="1" dirty="0">
                <a:solidFill>
                  <a:srgbClr val="00B050"/>
                </a:solidFill>
                <a:latin typeface="Nyala" pitchFamily="2" charset="0"/>
              </a:rPr>
              <a:t>SEE is approx ±2.5%</a:t>
            </a:r>
          </a:p>
          <a:p>
            <a:pPr>
              <a:lnSpc>
                <a:spcPct val="150000"/>
              </a:lnSpc>
              <a:buNone/>
            </a:pPr>
            <a:endParaRPr lang="en-IN" sz="3200" b="1" dirty="0">
              <a:solidFill>
                <a:srgbClr val="00B050"/>
              </a:solidFill>
              <a:latin typeface="Nyala" pitchFamily="2" charset="0"/>
            </a:endParaRPr>
          </a:p>
        </p:txBody>
      </p:sp>
      <p:sp>
        <p:nvSpPr>
          <p:cNvPr id="4" name="Slide Number Placeholder 3"/>
          <p:cNvSpPr>
            <a:spLocks noGrp="1"/>
          </p:cNvSpPr>
          <p:nvPr>
            <p:ph type="sldNum" sz="quarter" idx="12"/>
          </p:nvPr>
        </p:nvSpPr>
        <p:spPr/>
        <p:txBody>
          <a:bodyPr/>
          <a:lstStyle/>
          <a:p>
            <a:fld id="{DAF68474-BD3B-4D74-91DD-90D9CFE9D7DB}" type="slidenum">
              <a:rPr lang="en-IN" smtClean="0"/>
              <a:pPr/>
              <a:t>29</a:t>
            </a:fld>
            <a:endParaRPr lang="en-IN"/>
          </a:p>
        </p:txBody>
      </p:sp>
      <p:sp>
        <p:nvSpPr>
          <p:cNvPr id="5" name="Date Placeholder 4"/>
          <p:cNvSpPr>
            <a:spLocks noGrp="1"/>
          </p:cNvSpPr>
          <p:nvPr>
            <p:ph type="dt" sz="half" idx="10"/>
          </p:nvPr>
        </p:nvSpPr>
        <p:spPr/>
        <p:txBody>
          <a:bodyPr/>
          <a:lstStyle/>
          <a:p>
            <a:fld id="{43FA4FBA-3D1D-42E2-81EA-75C0D9741EB5}"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 Of Risk Factors</a:t>
            </a:r>
          </a:p>
        </p:txBody>
      </p:sp>
      <p:sp>
        <p:nvSpPr>
          <p:cNvPr id="3" name="Content Placeholder 2"/>
          <p:cNvSpPr>
            <a:spLocks noGrp="1"/>
          </p:cNvSpPr>
          <p:nvPr>
            <p:ph idx="1"/>
          </p:nvPr>
        </p:nvSpPr>
        <p:spPr/>
        <p:txBody>
          <a:bodyPr/>
          <a:lstStyle/>
          <a:p>
            <a:pPr algn="just"/>
            <a:r>
              <a:rPr lang="en-US" dirty="0"/>
              <a:t>Numerous physiologic, </a:t>
            </a:r>
            <a:r>
              <a:rPr lang="en-US" dirty="0" err="1"/>
              <a:t>psychologic</a:t>
            </a:r>
            <a:r>
              <a:rPr lang="en-US" dirty="0"/>
              <a:t>, and metabolic health/fitness benefits result from participation in regular physical activity. </a:t>
            </a:r>
          </a:p>
          <a:p>
            <a:pPr algn="just"/>
            <a:r>
              <a:rPr lang="en-US" dirty="0"/>
              <a:t>Although there is risk of acute musculoskeletal injury during exercise, the major concern is the increased risk of sudden cardiac death and myocardial infarction that is sometimes associated with vigorous physical exertion.</a:t>
            </a:r>
          </a:p>
          <a:p>
            <a:endParaRPr lang="en-US" dirty="0"/>
          </a:p>
        </p:txBody>
      </p:sp>
      <p:sp>
        <p:nvSpPr>
          <p:cNvPr id="4" name="Date Placeholder 3"/>
          <p:cNvSpPr>
            <a:spLocks noGrp="1"/>
          </p:cNvSpPr>
          <p:nvPr>
            <p:ph type="dt" sz="half" idx="10"/>
          </p:nvPr>
        </p:nvSpPr>
        <p:spPr/>
        <p:txBody>
          <a:bodyPr/>
          <a:lstStyle/>
          <a:p>
            <a:fld id="{C9293C0D-1504-4E29-B00E-62F06141AA20}" type="datetime1">
              <a:rPr lang="en-US" smtClean="0"/>
              <a:pPr/>
              <a:t>6/18/2024</a:t>
            </a:fld>
            <a:endParaRPr lang="en-US"/>
          </a:p>
        </p:txBody>
      </p:sp>
      <p:sp>
        <p:nvSpPr>
          <p:cNvPr id="5" name="Slide Number Placeholder 4"/>
          <p:cNvSpPr>
            <a:spLocks noGrp="1"/>
          </p:cNvSpPr>
          <p:nvPr>
            <p:ph type="sldNum" sz="quarter" idx="12"/>
          </p:nvPr>
        </p:nvSpPr>
        <p:spPr/>
        <p:txBody>
          <a:bodyPr/>
          <a:lstStyle/>
          <a:p>
            <a:fld id="{A8E77EC8-E09B-4F4C-B5AB-0121D711DF3D}" type="slidenum">
              <a:rPr lang="en-US" smtClean="0"/>
              <a:pPr/>
              <a:t>3</a:t>
            </a:fld>
            <a:endParaRPr lang="en-US"/>
          </a:p>
        </p:txBody>
      </p:sp>
      <p:sp>
        <p:nvSpPr>
          <p:cNvPr id="6" name="Footer Placeholder 5"/>
          <p:cNvSpPr>
            <a:spLocks noGrp="1"/>
          </p:cNvSpPr>
          <p:nvPr>
            <p:ph type="ftr" sz="quarter" idx="11"/>
          </p:nvPr>
        </p:nvSpPr>
        <p:spPr/>
        <p:txBody>
          <a:bodyPr/>
          <a:lstStyle/>
          <a:p>
            <a:r>
              <a:rPr lang="en-US"/>
              <a:t>Assessment of Fitness and Health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Poor Richard" pitchFamily="18" charset="0"/>
              </a:rPr>
              <a:t>Hydrostatic Weighing</a:t>
            </a:r>
            <a:endParaRPr lang="en-IN" dirty="0"/>
          </a:p>
        </p:txBody>
      </p:sp>
      <p:sp>
        <p:nvSpPr>
          <p:cNvPr id="3" name="Content Placeholder 2"/>
          <p:cNvSpPr>
            <a:spLocks noGrp="1"/>
          </p:cNvSpPr>
          <p:nvPr>
            <p:ph sz="quarter" idx="1"/>
          </p:nvPr>
        </p:nvSpPr>
        <p:spPr/>
        <p:txBody>
          <a:bodyPr>
            <a:normAutofit/>
          </a:bodyPr>
          <a:lstStyle/>
          <a:p>
            <a:r>
              <a:rPr lang="en-US" sz="3200" b="1" dirty="0">
                <a:solidFill>
                  <a:srgbClr val="00B050"/>
                </a:solidFill>
                <a:latin typeface="Nyala" pitchFamily="2" charset="0"/>
              </a:rPr>
              <a:t>Limitation:</a:t>
            </a:r>
          </a:p>
          <a:p>
            <a:pPr>
              <a:lnSpc>
                <a:spcPct val="150000"/>
              </a:lnSpc>
              <a:buFont typeface="Wingdings" pitchFamily="2" charset="2"/>
              <a:buChar char="Ø"/>
            </a:pPr>
            <a:r>
              <a:rPr lang="en-US" sz="3200" b="1" dirty="0">
                <a:solidFill>
                  <a:srgbClr val="00B050"/>
                </a:solidFill>
                <a:latin typeface="Nyala" pitchFamily="2" charset="0"/>
              </a:rPr>
              <a:t>Procedure is time consuming.</a:t>
            </a:r>
          </a:p>
          <a:p>
            <a:pPr>
              <a:lnSpc>
                <a:spcPct val="150000"/>
              </a:lnSpc>
              <a:buFont typeface="Wingdings" pitchFamily="2" charset="2"/>
              <a:buChar char="Ø"/>
            </a:pPr>
            <a:r>
              <a:rPr lang="en-US" sz="3200" b="1" dirty="0">
                <a:solidFill>
                  <a:srgbClr val="00B050"/>
                </a:solidFill>
                <a:latin typeface="Nyala" pitchFamily="2" charset="0"/>
              </a:rPr>
              <a:t>Equipment is expensive, requires space and high maintenance.</a:t>
            </a:r>
          </a:p>
          <a:p>
            <a:pPr>
              <a:lnSpc>
                <a:spcPct val="150000"/>
              </a:lnSpc>
              <a:buFont typeface="Wingdings" pitchFamily="2" charset="2"/>
              <a:buChar char="Ø"/>
            </a:pPr>
            <a:r>
              <a:rPr lang="en-US" sz="3200" b="1" dirty="0">
                <a:solidFill>
                  <a:srgbClr val="00B050"/>
                </a:solidFill>
                <a:latin typeface="Nyala" pitchFamily="2" charset="0"/>
              </a:rPr>
              <a:t>Some clients may not perform the procedure.</a:t>
            </a:r>
          </a:p>
          <a:p>
            <a:pPr>
              <a:lnSpc>
                <a:spcPct val="150000"/>
              </a:lnSpc>
              <a:buFont typeface="Wingdings" pitchFamily="2" charset="2"/>
              <a:buChar char="Ø"/>
            </a:pPr>
            <a:r>
              <a:rPr lang="en-US" sz="3200" b="1" dirty="0">
                <a:solidFill>
                  <a:srgbClr val="00B050"/>
                </a:solidFill>
                <a:latin typeface="Nyala" pitchFamily="2" charset="0"/>
              </a:rPr>
              <a:t>Requires additional equipment to measure RV.</a:t>
            </a:r>
            <a:endParaRPr lang="en-IN" sz="3200" dirty="0"/>
          </a:p>
        </p:txBody>
      </p:sp>
      <p:sp>
        <p:nvSpPr>
          <p:cNvPr id="4" name="Slide Number Placeholder 3"/>
          <p:cNvSpPr>
            <a:spLocks noGrp="1"/>
          </p:cNvSpPr>
          <p:nvPr>
            <p:ph type="sldNum" sz="quarter" idx="12"/>
          </p:nvPr>
        </p:nvSpPr>
        <p:spPr/>
        <p:txBody>
          <a:bodyPr/>
          <a:lstStyle/>
          <a:p>
            <a:fld id="{DAF68474-BD3B-4D74-91DD-90D9CFE9D7DB}" type="slidenum">
              <a:rPr lang="en-IN" smtClean="0"/>
              <a:pPr/>
              <a:t>30</a:t>
            </a:fld>
            <a:endParaRPr lang="en-IN"/>
          </a:p>
        </p:txBody>
      </p:sp>
      <p:sp>
        <p:nvSpPr>
          <p:cNvPr id="5" name="Date Placeholder 4"/>
          <p:cNvSpPr>
            <a:spLocks noGrp="1"/>
          </p:cNvSpPr>
          <p:nvPr>
            <p:ph type="dt" sz="half" idx="10"/>
          </p:nvPr>
        </p:nvSpPr>
        <p:spPr/>
        <p:txBody>
          <a:bodyPr/>
          <a:lstStyle/>
          <a:p>
            <a:fld id="{C9BEC73F-DD30-4D52-9547-54B1E145BDA2}"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Poor Richard" pitchFamily="18" charset="0"/>
              </a:rPr>
              <a:t>Air – Displacement Plethysmography</a:t>
            </a:r>
            <a:endParaRPr lang="en-IN" sz="3600" b="1" dirty="0">
              <a:solidFill>
                <a:srgbClr val="0070C0"/>
              </a:solidFill>
              <a:latin typeface="Poor Richard" pitchFamily="18" charset="0"/>
            </a:endParaRPr>
          </a:p>
        </p:txBody>
      </p:sp>
      <p:pic>
        <p:nvPicPr>
          <p:cNvPr id="4" name="Picture 2"/>
          <p:cNvPicPr>
            <a:picLocks noGrp="1" noChangeAspect="1" noChangeArrowheads="1"/>
          </p:cNvPicPr>
          <p:nvPr>
            <p:ph sz="quarter" idx="1"/>
          </p:nvPr>
        </p:nvPicPr>
        <p:blipFill>
          <a:blip r:embed="rId2" cstate="print"/>
          <a:srcRect/>
          <a:stretch>
            <a:fillRect/>
          </a:stretch>
        </p:blipFill>
        <p:spPr>
          <a:xfrm>
            <a:off x="857224" y="1785926"/>
            <a:ext cx="2928958" cy="3857652"/>
          </a:xfrm>
          <a:noFill/>
        </p:spPr>
      </p:pic>
      <p:sp>
        <p:nvSpPr>
          <p:cNvPr id="5" name="Rectangle 4"/>
          <p:cNvSpPr/>
          <p:nvPr/>
        </p:nvSpPr>
        <p:spPr>
          <a:xfrm>
            <a:off x="3714744" y="1714488"/>
            <a:ext cx="5286412" cy="2308324"/>
          </a:xfrm>
          <a:prstGeom prst="rect">
            <a:avLst/>
          </a:prstGeom>
        </p:spPr>
        <p:txBody>
          <a:bodyPr wrap="square">
            <a:spAutoFit/>
          </a:bodyPr>
          <a:lstStyle/>
          <a:p>
            <a:r>
              <a:rPr lang="en-US" sz="2800" b="1" dirty="0">
                <a:solidFill>
                  <a:srgbClr val="00B050"/>
                </a:solidFill>
                <a:latin typeface="Nyala" pitchFamily="2" charset="0"/>
              </a:rPr>
              <a:t>BOD POD system Consists of dual chambered</a:t>
            </a:r>
          </a:p>
          <a:p>
            <a:r>
              <a:rPr lang="en-US" sz="2800" b="1" dirty="0">
                <a:solidFill>
                  <a:srgbClr val="00B050"/>
                </a:solidFill>
                <a:latin typeface="Nyala" pitchFamily="2" charset="0"/>
              </a:rPr>
              <a:t>plethysmograph</a:t>
            </a:r>
          </a:p>
          <a:p>
            <a:endParaRPr lang="en-US" sz="2800" b="1" dirty="0">
              <a:solidFill>
                <a:srgbClr val="00B050"/>
              </a:solidFill>
              <a:latin typeface="Nyala" pitchFamily="2" charset="0"/>
            </a:endParaRPr>
          </a:p>
          <a:p>
            <a:endParaRPr lang="en-US" sz="3200" b="1" dirty="0">
              <a:solidFill>
                <a:srgbClr val="00B050"/>
              </a:solidFill>
              <a:latin typeface="Nyala" pitchFamily="2" charset="0"/>
            </a:endParaRPr>
          </a:p>
        </p:txBody>
      </p:sp>
      <p:sp>
        <p:nvSpPr>
          <p:cNvPr id="7" name="Rectangle 6"/>
          <p:cNvSpPr/>
          <p:nvPr/>
        </p:nvSpPr>
        <p:spPr>
          <a:xfrm>
            <a:off x="3786182" y="3048000"/>
            <a:ext cx="4929222" cy="1569660"/>
          </a:xfrm>
          <a:prstGeom prst="rect">
            <a:avLst/>
          </a:prstGeom>
        </p:spPr>
        <p:txBody>
          <a:bodyPr wrap="square">
            <a:spAutoFit/>
          </a:bodyPr>
          <a:lstStyle/>
          <a:p>
            <a:pPr algn="just"/>
            <a:r>
              <a:rPr lang="en-US" sz="3200" b="1" dirty="0">
                <a:solidFill>
                  <a:srgbClr val="00B050"/>
                </a:solidFill>
                <a:latin typeface="Nyala" pitchFamily="2" charset="0"/>
              </a:rPr>
              <a:t>Subject is tested in front chamber and instrumentation is housed in the rear chamber </a:t>
            </a:r>
          </a:p>
        </p:txBody>
      </p:sp>
      <p:sp>
        <p:nvSpPr>
          <p:cNvPr id="6" name="Rectangle 5"/>
          <p:cNvSpPr/>
          <p:nvPr/>
        </p:nvSpPr>
        <p:spPr>
          <a:xfrm>
            <a:off x="2928926" y="2285992"/>
            <a:ext cx="285752"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8" name="Slide Number Placeholder 7"/>
          <p:cNvSpPr>
            <a:spLocks noGrp="1"/>
          </p:cNvSpPr>
          <p:nvPr>
            <p:ph type="sldNum" sz="quarter" idx="12"/>
          </p:nvPr>
        </p:nvSpPr>
        <p:spPr/>
        <p:txBody>
          <a:bodyPr/>
          <a:lstStyle/>
          <a:p>
            <a:fld id="{DAF68474-BD3B-4D74-91DD-90D9CFE9D7DB}" type="slidenum">
              <a:rPr lang="en-IN" smtClean="0"/>
              <a:pPr/>
              <a:t>31</a:t>
            </a:fld>
            <a:endParaRPr lang="en-IN"/>
          </a:p>
        </p:txBody>
      </p:sp>
      <p:sp>
        <p:nvSpPr>
          <p:cNvPr id="9" name="Date Placeholder 8"/>
          <p:cNvSpPr>
            <a:spLocks noGrp="1"/>
          </p:cNvSpPr>
          <p:nvPr>
            <p:ph type="dt" sz="half" idx="10"/>
          </p:nvPr>
        </p:nvSpPr>
        <p:spPr/>
        <p:txBody>
          <a:bodyPr/>
          <a:lstStyle/>
          <a:p>
            <a:fld id="{FF9487A8-CAF1-4870-8546-68C1B84184FE}" type="datetime1">
              <a:rPr lang="en-US" smtClean="0">
                <a:solidFill>
                  <a:srgbClr val="04617B"/>
                </a:solidFill>
              </a:rPr>
              <a:pPr/>
              <a:t>6/18/2024</a:t>
            </a:fld>
            <a:endParaRPr lang="en-IN">
              <a:solidFill>
                <a:srgbClr val="04617B"/>
              </a:solidFill>
            </a:endParaRPr>
          </a:p>
        </p:txBody>
      </p:sp>
      <p:sp>
        <p:nvSpPr>
          <p:cNvPr id="10" name="Footer Placeholder 9"/>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Poor Richard" pitchFamily="18" charset="0"/>
              </a:rPr>
              <a:t>Air – Displacement Plethysmography</a:t>
            </a:r>
            <a:endParaRPr lang="en-IN" sz="3600" b="1" dirty="0">
              <a:solidFill>
                <a:srgbClr val="0070C0"/>
              </a:solidFill>
              <a:latin typeface="Poor Richard" pitchFamily="18" charset="0"/>
            </a:endParaRPr>
          </a:p>
        </p:txBody>
      </p:sp>
      <p:sp>
        <p:nvSpPr>
          <p:cNvPr id="3" name="Content Placeholder 2"/>
          <p:cNvSpPr>
            <a:spLocks noGrp="1"/>
          </p:cNvSpPr>
          <p:nvPr>
            <p:ph sz="quarter" idx="1"/>
          </p:nvPr>
        </p:nvSpPr>
        <p:spPr>
          <a:xfrm>
            <a:off x="914400" y="1447800"/>
            <a:ext cx="7772400" cy="4838720"/>
          </a:xfrm>
        </p:spPr>
        <p:txBody>
          <a:bodyPr>
            <a:noAutofit/>
          </a:bodyPr>
          <a:lstStyle/>
          <a:p>
            <a:pPr>
              <a:lnSpc>
                <a:spcPct val="160000"/>
              </a:lnSpc>
            </a:pPr>
            <a:r>
              <a:rPr lang="en-US" sz="3200" b="1" dirty="0">
                <a:solidFill>
                  <a:srgbClr val="00B050"/>
                </a:solidFill>
                <a:latin typeface="Nyala" pitchFamily="2" charset="0"/>
              </a:rPr>
              <a:t>Measures body volume by changes in air pressure within closed two compartment chamber.</a:t>
            </a:r>
          </a:p>
          <a:p>
            <a:pPr>
              <a:lnSpc>
                <a:spcPct val="160000"/>
              </a:lnSpc>
            </a:pPr>
            <a:r>
              <a:rPr lang="en-US" sz="3200" b="1" dirty="0">
                <a:solidFill>
                  <a:srgbClr val="00B050"/>
                </a:solidFill>
                <a:latin typeface="Nyala" pitchFamily="2" charset="0"/>
              </a:rPr>
              <a:t>Calculated density is put in </a:t>
            </a:r>
            <a:r>
              <a:rPr lang="en-US" sz="3200" b="1" dirty="0" err="1">
                <a:solidFill>
                  <a:srgbClr val="00B050"/>
                </a:solidFill>
                <a:latin typeface="Nyala" pitchFamily="2" charset="0"/>
              </a:rPr>
              <a:t>Siri’s</a:t>
            </a:r>
            <a:r>
              <a:rPr lang="en-US" sz="3200" b="1" dirty="0">
                <a:solidFill>
                  <a:srgbClr val="00B050"/>
                </a:solidFill>
                <a:latin typeface="Nyala" pitchFamily="2" charset="0"/>
              </a:rPr>
              <a:t> or </a:t>
            </a:r>
            <a:r>
              <a:rPr lang="en-US" sz="3200" b="1" dirty="0" err="1">
                <a:solidFill>
                  <a:srgbClr val="00B050"/>
                </a:solidFill>
                <a:latin typeface="Nyala" pitchFamily="2" charset="0"/>
              </a:rPr>
              <a:t>Brozek</a:t>
            </a:r>
            <a:r>
              <a:rPr lang="en-US" sz="3200" b="1" dirty="0">
                <a:solidFill>
                  <a:srgbClr val="00B050"/>
                </a:solidFill>
                <a:latin typeface="Nyala" pitchFamily="2" charset="0"/>
              </a:rPr>
              <a:t> equation.</a:t>
            </a:r>
          </a:p>
          <a:p>
            <a:pPr marL="0" indent="0">
              <a:lnSpc>
                <a:spcPct val="160000"/>
              </a:lnSpc>
              <a:buNone/>
            </a:pPr>
            <a:endParaRPr lang="en-US" sz="3200" b="1" dirty="0">
              <a:solidFill>
                <a:srgbClr val="00B050"/>
              </a:solidFill>
              <a:latin typeface="Nyala" pitchFamily="2" charset="0"/>
            </a:endParaRPr>
          </a:p>
          <a:p>
            <a:pPr>
              <a:lnSpc>
                <a:spcPct val="160000"/>
              </a:lnSpc>
            </a:pPr>
            <a:endParaRPr lang="en-IN" sz="3200" dirty="0">
              <a:solidFill>
                <a:srgbClr val="00B050"/>
              </a:solidFill>
              <a:latin typeface="Nyala" pitchFamily="2" charset="0"/>
            </a:endParaRPr>
          </a:p>
        </p:txBody>
      </p:sp>
      <p:sp>
        <p:nvSpPr>
          <p:cNvPr id="4" name="Slide Number Placeholder 3"/>
          <p:cNvSpPr>
            <a:spLocks noGrp="1"/>
          </p:cNvSpPr>
          <p:nvPr>
            <p:ph type="sldNum" sz="quarter" idx="12"/>
          </p:nvPr>
        </p:nvSpPr>
        <p:spPr/>
        <p:txBody>
          <a:bodyPr/>
          <a:lstStyle/>
          <a:p>
            <a:fld id="{DAF68474-BD3B-4D74-91DD-90D9CFE9D7DB}" type="slidenum">
              <a:rPr lang="en-IN" smtClean="0"/>
              <a:pPr/>
              <a:t>32</a:t>
            </a:fld>
            <a:endParaRPr lang="en-IN"/>
          </a:p>
        </p:txBody>
      </p:sp>
      <p:sp>
        <p:nvSpPr>
          <p:cNvPr id="5" name="Date Placeholder 4"/>
          <p:cNvSpPr>
            <a:spLocks noGrp="1"/>
          </p:cNvSpPr>
          <p:nvPr>
            <p:ph type="dt" sz="half" idx="10"/>
          </p:nvPr>
        </p:nvSpPr>
        <p:spPr/>
        <p:txBody>
          <a:bodyPr/>
          <a:lstStyle/>
          <a:p>
            <a:fld id="{F4391801-8310-422D-8EDC-8BE113F60111}"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Poor Richard" pitchFamily="18" charset="0"/>
              </a:rPr>
              <a:t>Air – Displacement Plethysmography</a:t>
            </a:r>
            <a:endParaRPr lang="en-IN" sz="3600" dirty="0"/>
          </a:p>
        </p:txBody>
      </p:sp>
      <p:sp>
        <p:nvSpPr>
          <p:cNvPr id="3" name="Content Placeholder 2"/>
          <p:cNvSpPr>
            <a:spLocks noGrp="1"/>
          </p:cNvSpPr>
          <p:nvPr>
            <p:ph sz="quarter" idx="1"/>
          </p:nvPr>
        </p:nvSpPr>
        <p:spPr/>
        <p:txBody>
          <a:bodyPr>
            <a:normAutofit fontScale="92500" lnSpcReduction="10000"/>
          </a:bodyPr>
          <a:lstStyle/>
          <a:p>
            <a:pPr>
              <a:lnSpc>
                <a:spcPct val="160000"/>
              </a:lnSpc>
            </a:pPr>
            <a:r>
              <a:rPr lang="en-US" sz="3200" b="1" dirty="0">
                <a:solidFill>
                  <a:srgbClr val="00B050"/>
                </a:solidFill>
                <a:latin typeface="Nyala" pitchFamily="2" charset="0"/>
              </a:rPr>
              <a:t>System is user friendly, better client compliance, less technical skill required, faster and easier. </a:t>
            </a:r>
          </a:p>
          <a:p>
            <a:pPr>
              <a:lnSpc>
                <a:spcPct val="160000"/>
              </a:lnSpc>
            </a:pPr>
            <a:r>
              <a:rPr lang="en-US" sz="3200" b="1" dirty="0">
                <a:solidFill>
                  <a:srgbClr val="00B050"/>
                </a:solidFill>
                <a:latin typeface="Nyala" pitchFamily="2" charset="0"/>
              </a:rPr>
              <a:t>Test retest reliability of BOD POD system is reported  (r = 0.96) for adult and lower in children (r = 0.90)</a:t>
            </a:r>
          </a:p>
          <a:p>
            <a:pPr>
              <a:lnSpc>
                <a:spcPct val="160000"/>
              </a:lnSpc>
            </a:pPr>
            <a:r>
              <a:rPr lang="en-US" sz="3200" b="1" dirty="0">
                <a:solidFill>
                  <a:srgbClr val="00B050"/>
                </a:solidFill>
                <a:latin typeface="Nyala" pitchFamily="2" charset="0"/>
              </a:rPr>
              <a:t>SEE is approx ± 2.2% to 3.7%.</a:t>
            </a:r>
          </a:p>
          <a:p>
            <a:endParaRPr lang="en-IN" sz="3200" dirty="0"/>
          </a:p>
        </p:txBody>
      </p:sp>
      <p:sp>
        <p:nvSpPr>
          <p:cNvPr id="4" name="Slide Number Placeholder 3"/>
          <p:cNvSpPr>
            <a:spLocks noGrp="1"/>
          </p:cNvSpPr>
          <p:nvPr>
            <p:ph type="sldNum" sz="quarter" idx="12"/>
          </p:nvPr>
        </p:nvSpPr>
        <p:spPr/>
        <p:txBody>
          <a:bodyPr/>
          <a:lstStyle/>
          <a:p>
            <a:fld id="{DAF68474-BD3B-4D74-91DD-90D9CFE9D7DB}" type="slidenum">
              <a:rPr lang="en-IN" smtClean="0"/>
              <a:pPr/>
              <a:t>33</a:t>
            </a:fld>
            <a:endParaRPr lang="en-IN"/>
          </a:p>
        </p:txBody>
      </p:sp>
      <p:sp>
        <p:nvSpPr>
          <p:cNvPr id="5" name="Date Placeholder 4"/>
          <p:cNvSpPr>
            <a:spLocks noGrp="1"/>
          </p:cNvSpPr>
          <p:nvPr>
            <p:ph type="dt" sz="half" idx="10"/>
          </p:nvPr>
        </p:nvSpPr>
        <p:spPr/>
        <p:txBody>
          <a:bodyPr/>
          <a:lstStyle/>
          <a:p>
            <a:fld id="{0BDE6815-BE5E-4837-8611-6E278F46146E}"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Poor Richard" pitchFamily="18" charset="0"/>
              </a:rPr>
              <a:t>Dual Energy X-ray Absorpsiometry</a:t>
            </a:r>
            <a:endParaRPr lang="en-IN" sz="3600" b="1" dirty="0">
              <a:solidFill>
                <a:srgbClr val="0070C0"/>
              </a:solidFill>
              <a:latin typeface="Poor Richard" pitchFamily="18" charset="0"/>
            </a:endParaRPr>
          </a:p>
        </p:txBody>
      </p:sp>
      <p:sp>
        <p:nvSpPr>
          <p:cNvPr id="3" name="Content Placeholder 2"/>
          <p:cNvSpPr>
            <a:spLocks noGrp="1"/>
          </p:cNvSpPr>
          <p:nvPr>
            <p:ph sz="quarter" idx="1"/>
          </p:nvPr>
        </p:nvSpPr>
        <p:spPr/>
        <p:txBody>
          <a:bodyPr>
            <a:normAutofit lnSpcReduction="10000"/>
          </a:bodyPr>
          <a:lstStyle/>
          <a:p>
            <a:pPr>
              <a:lnSpc>
                <a:spcPct val="150000"/>
              </a:lnSpc>
            </a:pPr>
            <a:r>
              <a:rPr lang="en-US" sz="3200" b="1" dirty="0">
                <a:solidFill>
                  <a:srgbClr val="00B050"/>
                </a:solidFill>
                <a:latin typeface="Nyala" pitchFamily="2" charset="0"/>
              </a:rPr>
              <a:t>Is based on 3-C model </a:t>
            </a:r>
          </a:p>
          <a:p>
            <a:pPr>
              <a:lnSpc>
                <a:spcPct val="150000"/>
              </a:lnSpc>
            </a:pPr>
            <a:r>
              <a:rPr lang="en-US" sz="3200" b="1" dirty="0">
                <a:solidFill>
                  <a:srgbClr val="00B050"/>
                </a:solidFill>
                <a:latin typeface="Nyala" pitchFamily="2" charset="0"/>
              </a:rPr>
              <a:t>It is used to assess bone mineral content as well as regional estimates of bone, fat and lean tissues.</a:t>
            </a:r>
          </a:p>
          <a:p>
            <a:pPr>
              <a:lnSpc>
                <a:spcPct val="150000"/>
              </a:lnSpc>
            </a:pPr>
            <a:r>
              <a:rPr lang="en-US" sz="3200" b="1" dirty="0">
                <a:solidFill>
                  <a:srgbClr val="00B050"/>
                </a:solidFill>
                <a:latin typeface="Nyala" pitchFamily="2" charset="0"/>
              </a:rPr>
              <a:t>Uses low level radiation and is safe , fast and accurate.</a:t>
            </a:r>
          </a:p>
          <a:p>
            <a:pPr>
              <a:buNone/>
            </a:pPr>
            <a:endParaRPr lang="en-IN" sz="3200" dirty="0">
              <a:solidFill>
                <a:srgbClr val="00B050"/>
              </a:solidFill>
              <a:latin typeface="Nyala" pitchFamily="2" charset="0"/>
            </a:endParaRPr>
          </a:p>
        </p:txBody>
      </p:sp>
      <p:sp>
        <p:nvSpPr>
          <p:cNvPr id="4" name="Slide Number Placeholder 3"/>
          <p:cNvSpPr>
            <a:spLocks noGrp="1"/>
          </p:cNvSpPr>
          <p:nvPr>
            <p:ph type="sldNum" sz="quarter" idx="12"/>
          </p:nvPr>
        </p:nvSpPr>
        <p:spPr/>
        <p:txBody>
          <a:bodyPr/>
          <a:lstStyle/>
          <a:p>
            <a:fld id="{DAF68474-BD3B-4D74-91DD-90D9CFE9D7DB}" type="slidenum">
              <a:rPr lang="en-IN" smtClean="0"/>
              <a:pPr/>
              <a:t>34</a:t>
            </a:fld>
            <a:endParaRPr lang="en-IN"/>
          </a:p>
        </p:txBody>
      </p:sp>
      <p:sp>
        <p:nvSpPr>
          <p:cNvPr id="5" name="Date Placeholder 4"/>
          <p:cNvSpPr>
            <a:spLocks noGrp="1"/>
          </p:cNvSpPr>
          <p:nvPr>
            <p:ph type="dt" sz="half" idx="10"/>
          </p:nvPr>
        </p:nvSpPr>
        <p:spPr/>
        <p:txBody>
          <a:bodyPr/>
          <a:lstStyle/>
          <a:p>
            <a:fld id="{67EF8945-EE5E-4A68-B554-83C6EEB17770}"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Poor Richard" pitchFamily="18" charset="0"/>
              </a:rPr>
              <a:t>Dual Energy X-ray Absorpsiometry</a:t>
            </a:r>
            <a:endParaRPr lang="en-IN" sz="3600" b="1" dirty="0">
              <a:solidFill>
                <a:srgbClr val="0070C0"/>
              </a:solidFill>
              <a:latin typeface="Poor Richard" pitchFamily="18" charset="0"/>
            </a:endParaRPr>
          </a:p>
        </p:txBody>
      </p:sp>
      <p:sp>
        <p:nvSpPr>
          <p:cNvPr id="3" name="Content Placeholder 2"/>
          <p:cNvSpPr>
            <a:spLocks noGrp="1"/>
          </p:cNvSpPr>
          <p:nvPr>
            <p:ph sz="quarter" idx="1"/>
          </p:nvPr>
        </p:nvSpPr>
        <p:spPr/>
        <p:txBody>
          <a:bodyPr>
            <a:normAutofit lnSpcReduction="10000"/>
          </a:bodyPr>
          <a:lstStyle/>
          <a:p>
            <a:pPr>
              <a:lnSpc>
                <a:spcPct val="150000"/>
              </a:lnSpc>
            </a:pPr>
            <a:r>
              <a:rPr lang="en-US" sz="3200" b="1" dirty="0">
                <a:solidFill>
                  <a:srgbClr val="00B050"/>
                </a:solidFill>
                <a:latin typeface="Nyala" pitchFamily="2" charset="0"/>
              </a:rPr>
              <a:t>DXA is very reliable and valid in assessment of bone mineral content </a:t>
            </a:r>
          </a:p>
          <a:p>
            <a:pPr>
              <a:lnSpc>
                <a:spcPct val="150000"/>
              </a:lnSpc>
            </a:pPr>
            <a:r>
              <a:rPr lang="en-US" sz="3200" b="1" dirty="0">
                <a:solidFill>
                  <a:srgbClr val="00B050"/>
                </a:solidFill>
                <a:latin typeface="Nyala" pitchFamily="2" charset="0"/>
              </a:rPr>
              <a:t>Correlation coefficient of 0.99 with other techniques .Correlation with Hydrostatic weighing is 0.90</a:t>
            </a:r>
          </a:p>
          <a:p>
            <a:pPr>
              <a:lnSpc>
                <a:spcPct val="150000"/>
              </a:lnSpc>
            </a:pPr>
            <a:r>
              <a:rPr lang="en-US" sz="3200" b="1" dirty="0">
                <a:solidFill>
                  <a:srgbClr val="00B050"/>
                </a:solidFill>
                <a:latin typeface="Nyala" pitchFamily="2" charset="0"/>
              </a:rPr>
              <a:t>SEE is approx ±1.8% (more research required) </a:t>
            </a:r>
          </a:p>
          <a:p>
            <a:pPr>
              <a:lnSpc>
                <a:spcPct val="150000"/>
              </a:lnSpc>
            </a:pPr>
            <a:endParaRPr lang="en-IN" sz="3200" dirty="0">
              <a:solidFill>
                <a:srgbClr val="00B050"/>
              </a:solidFill>
              <a:latin typeface="Nyala" pitchFamily="2" charset="0"/>
            </a:endParaRPr>
          </a:p>
        </p:txBody>
      </p:sp>
      <p:sp>
        <p:nvSpPr>
          <p:cNvPr id="4" name="Slide Number Placeholder 3"/>
          <p:cNvSpPr>
            <a:spLocks noGrp="1"/>
          </p:cNvSpPr>
          <p:nvPr>
            <p:ph type="sldNum" sz="quarter" idx="12"/>
          </p:nvPr>
        </p:nvSpPr>
        <p:spPr/>
        <p:txBody>
          <a:bodyPr/>
          <a:lstStyle/>
          <a:p>
            <a:fld id="{DAF68474-BD3B-4D74-91DD-90D9CFE9D7DB}" type="slidenum">
              <a:rPr lang="en-IN" smtClean="0"/>
              <a:pPr/>
              <a:t>35</a:t>
            </a:fld>
            <a:endParaRPr lang="en-IN"/>
          </a:p>
        </p:txBody>
      </p:sp>
      <p:sp>
        <p:nvSpPr>
          <p:cNvPr id="5" name="Date Placeholder 4"/>
          <p:cNvSpPr>
            <a:spLocks noGrp="1"/>
          </p:cNvSpPr>
          <p:nvPr>
            <p:ph type="dt" sz="half" idx="10"/>
          </p:nvPr>
        </p:nvSpPr>
        <p:spPr/>
        <p:txBody>
          <a:bodyPr/>
          <a:lstStyle/>
          <a:p>
            <a:fld id="{D4EFB1E3-8E07-4CE4-A9B4-952F97630012}"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Poor Richard" pitchFamily="18" charset="0"/>
              </a:rPr>
              <a:t>Dual Energy X-ray Absorpsiometry</a:t>
            </a:r>
            <a:endParaRPr lang="en-IN" dirty="0"/>
          </a:p>
        </p:txBody>
      </p:sp>
      <p:sp>
        <p:nvSpPr>
          <p:cNvPr id="3" name="Content Placeholder 2"/>
          <p:cNvSpPr>
            <a:spLocks noGrp="1"/>
          </p:cNvSpPr>
          <p:nvPr>
            <p:ph sz="quarter" idx="1"/>
          </p:nvPr>
        </p:nvSpPr>
        <p:spPr/>
        <p:txBody>
          <a:bodyPr/>
          <a:lstStyle/>
          <a:p>
            <a:pPr>
              <a:lnSpc>
                <a:spcPct val="150000"/>
              </a:lnSpc>
            </a:pPr>
            <a:r>
              <a:rPr lang="en-US" sz="3200" b="1" dirty="0">
                <a:solidFill>
                  <a:srgbClr val="00B050"/>
                </a:solidFill>
                <a:latin typeface="Nyala" pitchFamily="2" charset="0"/>
              </a:rPr>
              <a:t>Expensive and generally accessible in clinical or research settings. </a:t>
            </a:r>
          </a:p>
          <a:p>
            <a:pPr>
              <a:lnSpc>
                <a:spcPct val="150000"/>
              </a:lnSpc>
            </a:pPr>
            <a:r>
              <a:rPr lang="en-US" sz="3200" b="1" dirty="0">
                <a:solidFill>
                  <a:srgbClr val="00B050"/>
                </a:solidFill>
                <a:latin typeface="Nyala" pitchFamily="2" charset="0"/>
              </a:rPr>
              <a:t>Has more clinical utility than just body fat percentage.</a:t>
            </a:r>
          </a:p>
          <a:p>
            <a:pPr>
              <a:lnSpc>
                <a:spcPct val="150000"/>
              </a:lnSpc>
            </a:pPr>
            <a:r>
              <a:rPr lang="en-US" sz="3200" b="1" dirty="0">
                <a:solidFill>
                  <a:srgbClr val="00B050"/>
                </a:solidFill>
                <a:latin typeface="Nyala" pitchFamily="2" charset="0"/>
              </a:rPr>
              <a:t>DXA tables can hold a max weight of 136 </a:t>
            </a:r>
            <a:r>
              <a:rPr lang="en-US" sz="3200" b="1" dirty="0" err="1">
                <a:solidFill>
                  <a:srgbClr val="00B050"/>
                </a:solidFill>
                <a:latin typeface="Nyala" pitchFamily="2" charset="0"/>
              </a:rPr>
              <a:t>kgs</a:t>
            </a:r>
            <a:r>
              <a:rPr lang="en-US" sz="3200" b="1" dirty="0">
                <a:solidFill>
                  <a:srgbClr val="00B050"/>
                </a:solidFill>
                <a:latin typeface="Nyala" pitchFamily="2" charset="0"/>
              </a:rPr>
              <a:t> </a:t>
            </a:r>
          </a:p>
          <a:p>
            <a:endParaRPr lang="en-US" sz="2800" b="1" dirty="0">
              <a:solidFill>
                <a:srgbClr val="00B050"/>
              </a:solidFill>
              <a:latin typeface="Nyala" pitchFamily="2" charset="0"/>
            </a:endParaRPr>
          </a:p>
          <a:p>
            <a:endParaRPr lang="en-IN" dirty="0"/>
          </a:p>
        </p:txBody>
      </p:sp>
      <p:sp>
        <p:nvSpPr>
          <p:cNvPr id="4" name="Slide Number Placeholder 3"/>
          <p:cNvSpPr>
            <a:spLocks noGrp="1"/>
          </p:cNvSpPr>
          <p:nvPr>
            <p:ph type="sldNum" sz="quarter" idx="12"/>
          </p:nvPr>
        </p:nvSpPr>
        <p:spPr/>
        <p:txBody>
          <a:bodyPr/>
          <a:lstStyle/>
          <a:p>
            <a:fld id="{DAF68474-BD3B-4D74-91DD-90D9CFE9D7DB}" type="slidenum">
              <a:rPr lang="en-IN" smtClean="0"/>
              <a:pPr/>
              <a:t>36</a:t>
            </a:fld>
            <a:endParaRPr lang="en-IN"/>
          </a:p>
        </p:txBody>
      </p:sp>
      <p:sp>
        <p:nvSpPr>
          <p:cNvPr id="5" name="Date Placeholder 4"/>
          <p:cNvSpPr>
            <a:spLocks noGrp="1"/>
          </p:cNvSpPr>
          <p:nvPr>
            <p:ph type="dt" sz="half" idx="10"/>
          </p:nvPr>
        </p:nvSpPr>
        <p:spPr/>
        <p:txBody>
          <a:bodyPr/>
          <a:lstStyle/>
          <a:p>
            <a:fld id="{28F0EC11-80ED-4640-935B-F26E3BBFBA26}"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IN" sz="3200" dirty="0">
              <a:latin typeface="Nyala" pitchFamily="2" charset="0"/>
            </a:endParaRPr>
          </a:p>
        </p:txBody>
      </p:sp>
      <p:sp>
        <p:nvSpPr>
          <p:cNvPr id="2" name="Title 1"/>
          <p:cNvSpPr>
            <a:spLocks noGrp="1"/>
          </p:cNvSpPr>
          <p:nvPr>
            <p:ph type="ctrTitle"/>
          </p:nvPr>
        </p:nvSpPr>
        <p:spPr/>
        <p:txBody>
          <a:bodyPr>
            <a:normAutofit fontScale="90000"/>
          </a:bodyPr>
          <a:lstStyle/>
          <a:p>
            <a:r>
              <a:rPr sz="3600">
                <a:latin typeface="Nyala" pitchFamily="2" charset="0"/>
              </a:rPr>
              <a:t>Computed Tomography Scans (CT)</a:t>
            </a:r>
            <a:br>
              <a:rPr sz="3600">
                <a:latin typeface="Nyala" pitchFamily="2" charset="0"/>
              </a:rPr>
            </a:br>
            <a:r>
              <a:rPr sz="3600">
                <a:latin typeface="Nyala" pitchFamily="2" charset="0"/>
              </a:rPr>
              <a:t>Magnetic Resonance Imaging Scans(MRI)</a:t>
            </a:r>
            <a:r>
              <a:rPr lang="en-IN" sz="3600" dirty="0">
                <a:latin typeface="Nyala" pitchFamily="2" charset="0"/>
              </a:rPr>
              <a:t/>
            </a:r>
            <a:br>
              <a:rPr lang="en-IN" sz="3600" dirty="0">
                <a:latin typeface="Nyala" pitchFamily="2" charset="0"/>
              </a:rPr>
            </a:br>
            <a:endParaRPr lang="en-IN" sz="3600" b="1" dirty="0">
              <a:latin typeface="Nyala" pitchFamily="2"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Poor Richard" pitchFamily="18" charset="0"/>
              </a:rPr>
              <a:t>CT and MRI</a:t>
            </a:r>
            <a:endParaRPr lang="en-IN" sz="3600" b="1" dirty="0">
              <a:solidFill>
                <a:srgbClr val="0070C0"/>
              </a:solidFill>
              <a:latin typeface="Poor Richard" pitchFamily="18" charset="0"/>
            </a:endParaRPr>
          </a:p>
        </p:txBody>
      </p:sp>
      <p:sp>
        <p:nvSpPr>
          <p:cNvPr id="3" name="Content Placeholder 2"/>
          <p:cNvSpPr>
            <a:spLocks noGrp="1"/>
          </p:cNvSpPr>
          <p:nvPr>
            <p:ph sz="quarter" idx="1"/>
          </p:nvPr>
        </p:nvSpPr>
        <p:spPr/>
        <p:txBody>
          <a:bodyPr>
            <a:normAutofit fontScale="92500" lnSpcReduction="20000"/>
          </a:bodyPr>
          <a:lstStyle/>
          <a:p>
            <a:pPr>
              <a:lnSpc>
                <a:spcPct val="150000"/>
              </a:lnSpc>
            </a:pPr>
            <a:r>
              <a:rPr lang="en-US" sz="3200" b="1" dirty="0">
                <a:solidFill>
                  <a:srgbClr val="00B050"/>
                </a:solidFill>
                <a:latin typeface="Nyala" pitchFamily="2" charset="0"/>
              </a:rPr>
              <a:t>Use a multicompartment model for body composition.</a:t>
            </a:r>
          </a:p>
          <a:p>
            <a:pPr>
              <a:lnSpc>
                <a:spcPct val="150000"/>
              </a:lnSpc>
            </a:pPr>
            <a:r>
              <a:rPr lang="en-US" sz="3200" b="1" dirty="0">
                <a:solidFill>
                  <a:srgbClr val="00B050"/>
                </a:solidFill>
                <a:latin typeface="Nyala" pitchFamily="2" charset="0"/>
              </a:rPr>
              <a:t>These imaging techniques quantify the volume of certain body tissues , such as fat through sequential slicing. </a:t>
            </a:r>
          </a:p>
          <a:p>
            <a:pPr>
              <a:lnSpc>
                <a:spcPct val="150000"/>
              </a:lnSpc>
            </a:pPr>
            <a:r>
              <a:rPr lang="en-US" sz="3200" b="1" dirty="0">
                <a:solidFill>
                  <a:srgbClr val="00B050"/>
                </a:solidFill>
                <a:latin typeface="Nyala" pitchFamily="2" charset="0"/>
              </a:rPr>
              <a:t>Relative analysis of muscle and bone density can be performed.</a:t>
            </a:r>
          </a:p>
          <a:p>
            <a:pPr>
              <a:lnSpc>
                <a:spcPct val="150000"/>
              </a:lnSpc>
            </a:pPr>
            <a:endParaRPr lang="en-US" sz="3200" b="1" dirty="0">
              <a:solidFill>
                <a:srgbClr val="00B050"/>
              </a:solidFill>
              <a:latin typeface="Nyala" pitchFamily="2" charset="0"/>
            </a:endParaRPr>
          </a:p>
          <a:p>
            <a:endParaRPr lang="en-US" sz="3200" dirty="0">
              <a:solidFill>
                <a:srgbClr val="00B050"/>
              </a:solidFill>
              <a:latin typeface="Nyala" pitchFamily="2" charset="0"/>
            </a:endParaRPr>
          </a:p>
        </p:txBody>
      </p:sp>
      <p:sp>
        <p:nvSpPr>
          <p:cNvPr id="4" name="Slide Number Placeholder 3"/>
          <p:cNvSpPr>
            <a:spLocks noGrp="1"/>
          </p:cNvSpPr>
          <p:nvPr>
            <p:ph type="sldNum" sz="quarter" idx="12"/>
          </p:nvPr>
        </p:nvSpPr>
        <p:spPr/>
        <p:txBody>
          <a:bodyPr/>
          <a:lstStyle/>
          <a:p>
            <a:fld id="{DAF68474-BD3B-4D74-91DD-90D9CFE9D7DB}" type="slidenum">
              <a:rPr lang="en-IN" smtClean="0"/>
              <a:pPr/>
              <a:t>38</a:t>
            </a:fld>
            <a:endParaRPr lang="en-IN"/>
          </a:p>
        </p:txBody>
      </p:sp>
      <p:sp>
        <p:nvSpPr>
          <p:cNvPr id="5" name="Date Placeholder 4"/>
          <p:cNvSpPr>
            <a:spLocks noGrp="1"/>
          </p:cNvSpPr>
          <p:nvPr>
            <p:ph type="dt" sz="half" idx="10"/>
          </p:nvPr>
        </p:nvSpPr>
        <p:spPr/>
        <p:txBody>
          <a:bodyPr/>
          <a:lstStyle/>
          <a:p>
            <a:fld id="{081DEDD1-C11E-4889-A4B1-ED701432ECEA}"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Poor Richard" pitchFamily="18" charset="0"/>
              </a:rPr>
              <a:t>CT and MRI</a:t>
            </a:r>
            <a:endParaRPr lang="en-IN" sz="3600" b="1" dirty="0">
              <a:solidFill>
                <a:srgbClr val="0070C0"/>
              </a:solidFill>
              <a:latin typeface="Poor Richard" pitchFamily="18" charset="0"/>
            </a:endParaRPr>
          </a:p>
        </p:txBody>
      </p:sp>
      <p:sp>
        <p:nvSpPr>
          <p:cNvPr id="3" name="Content Placeholder 2"/>
          <p:cNvSpPr>
            <a:spLocks noGrp="1"/>
          </p:cNvSpPr>
          <p:nvPr>
            <p:ph sz="quarter" idx="1"/>
          </p:nvPr>
        </p:nvSpPr>
        <p:spPr/>
        <p:txBody>
          <a:bodyPr>
            <a:normAutofit lnSpcReduction="10000"/>
          </a:bodyPr>
          <a:lstStyle/>
          <a:p>
            <a:pPr>
              <a:lnSpc>
                <a:spcPct val="150000"/>
              </a:lnSpc>
            </a:pPr>
            <a:r>
              <a:rPr lang="en-US" sz="3200" b="1" dirty="0">
                <a:solidFill>
                  <a:srgbClr val="00B050"/>
                </a:solidFill>
                <a:latin typeface="Nyala" pitchFamily="2" charset="0"/>
              </a:rPr>
              <a:t>Extremely useful in clinical settings and research. </a:t>
            </a:r>
          </a:p>
          <a:p>
            <a:pPr>
              <a:lnSpc>
                <a:spcPct val="150000"/>
              </a:lnSpc>
            </a:pPr>
            <a:r>
              <a:rPr lang="en-US" sz="3200" b="1" dirty="0">
                <a:solidFill>
                  <a:srgbClr val="00B050"/>
                </a:solidFill>
                <a:latin typeface="Nyala" pitchFamily="2" charset="0"/>
              </a:rPr>
              <a:t>Lack of statistical error data to compare with other methods.</a:t>
            </a:r>
          </a:p>
          <a:p>
            <a:pPr>
              <a:lnSpc>
                <a:spcPct val="150000"/>
              </a:lnSpc>
            </a:pPr>
            <a:r>
              <a:rPr lang="en-US" sz="3200" b="1" dirty="0">
                <a:solidFill>
                  <a:srgbClr val="00B050"/>
                </a:solidFill>
                <a:latin typeface="Nyala" pitchFamily="2" charset="0"/>
              </a:rPr>
              <a:t>Expensive technique and time consuming procedure makes it impractical.</a:t>
            </a:r>
            <a:endParaRPr lang="en-IN" sz="3200" b="1" dirty="0">
              <a:solidFill>
                <a:srgbClr val="00B050"/>
              </a:solidFill>
              <a:latin typeface="Nyala" pitchFamily="2" charset="0"/>
            </a:endParaRPr>
          </a:p>
        </p:txBody>
      </p:sp>
      <p:sp>
        <p:nvSpPr>
          <p:cNvPr id="4" name="Slide Number Placeholder 3"/>
          <p:cNvSpPr>
            <a:spLocks noGrp="1"/>
          </p:cNvSpPr>
          <p:nvPr>
            <p:ph type="sldNum" sz="quarter" idx="12"/>
          </p:nvPr>
        </p:nvSpPr>
        <p:spPr/>
        <p:txBody>
          <a:bodyPr/>
          <a:lstStyle/>
          <a:p>
            <a:fld id="{DAF68474-BD3B-4D74-91DD-90D9CFE9D7DB}" type="slidenum">
              <a:rPr lang="en-IN" smtClean="0"/>
              <a:pPr/>
              <a:t>39</a:t>
            </a:fld>
            <a:endParaRPr lang="en-IN"/>
          </a:p>
        </p:txBody>
      </p:sp>
      <p:sp>
        <p:nvSpPr>
          <p:cNvPr id="5" name="Date Placeholder 4"/>
          <p:cNvSpPr>
            <a:spLocks noGrp="1"/>
          </p:cNvSpPr>
          <p:nvPr>
            <p:ph type="dt" sz="half" idx="10"/>
          </p:nvPr>
        </p:nvSpPr>
        <p:spPr/>
        <p:txBody>
          <a:bodyPr/>
          <a:lstStyle/>
          <a:p>
            <a:fld id="{DBE0C727-341E-4F99-A4B8-A686DCD2FE06}"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 Of Risk Factors</a:t>
            </a:r>
          </a:p>
        </p:txBody>
      </p:sp>
      <p:sp>
        <p:nvSpPr>
          <p:cNvPr id="3" name="Content Placeholder 2"/>
          <p:cNvSpPr>
            <a:spLocks noGrp="1"/>
          </p:cNvSpPr>
          <p:nvPr>
            <p:ph idx="1"/>
          </p:nvPr>
        </p:nvSpPr>
        <p:spPr/>
        <p:txBody>
          <a:bodyPr>
            <a:normAutofit/>
          </a:bodyPr>
          <a:lstStyle/>
          <a:p>
            <a:pPr algn="just"/>
            <a:r>
              <a:rPr lang="en-US" dirty="0"/>
              <a:t>Identification of individuals with medical contraindications for exclusion from exercise programs until those conditions have been abated or are under control</a:t>
            </a:r>
          </a:p>
          <a:p>
            <a:pPr algn="just"/>
            <a:r>
              <a:rPr lang="en-US" dirty="0"/>
              <a:t>Recognition of persons with clinically significant disease(s) or conditions who should participate in a medically supervised exercise program</a:t>
            </a:r>
          </a:p>
        </p:txBody>
      </p:sp>
      <p:sp>
        <p:nvSpPr>
          <p:cNvPr id="4" name="Date Placeholder 3"/>
          <p:cNvSpPr>
            <a:spLocks noGrp="1"/>
          </p:cNvSpPr>
          <p:nvPr>
            <p:ph type="dt" sz="half" idx="10"/>
          </p:nvPr>
        </p:nvSpPr>
        <p:spPr/>
        <p:txBody>
          <a:bodyPr/>
          <a:lstStyle/>
          <a:p>
            <a:fld id="{5385E1E0-A485-48C9-8405-0E0FF977B6E3}" type="datetime1">
              <a:rPr lang="en-US" smtClean="0"/>
              <a:pPr/>
              <a:t>6/18/2024</a:t>
            </a:fld>
            <a:endParaRPr lang="en-US"/>
          </a:p>
        </p:txBody>
      </p:sp>
      <p:sp>
        <p:nvSpPr>
          <p:cNvPr id="5" name="Slide Number Placeholder 4"/>
          <p:cNvSpPr>
            <a:spLocks noGrp="1"/>
          </p:cNvSpPr>
          <p:nvPr>
            <p:ph type="sldNum" sz="quarter" idx="12"/>
          </p:nvPr>
        </p:nvSpPr>
        <p:spPr/>
        <p:txBody>
          <a:bodyPr/>
          <a:lstStyle/>
          <a:p>
            <a:fld id="{A8E77EC8-E09B-4F4C-B5AB-0121D711DF3D}" type="slidenum">
              <a:rPr lang="en-US" smtClean="0"/>
              <a:pPr/>
              <a:t>4</a:t>
            </a:fld>
            <a:endParaRPr lang="en-US"/>
          </a:p>
        </p:txBody>
      </p:sp>
      <p:sp>
        <p:nvSpPr>
          <p:cNvPr id="6" name="Footer Placeholder 5"/>
          <p:cNvSpPr>
            <a:spLocks noGrp="1"/>
          </p:cNvSpPr>
          <p:nvPr>
            <p:ph type="ftr" sz="quarter" idx="11"/>
          </p:nvPr>
        </p:nvSpPr>
        <p:spPr/>
        <p:txBody>
          <a:bodyPr/>
          <a:lstStyle/>
          <a:p>
            <a:r>
              <a:rPr lang="en-US"/>
              <a:t>Assessment of Fitness and Health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pPr>
              <a:buFont typeface="Arial" pitchFamily="34" charset="0"/>
              <a:buChar char="•"/>
            </a:pPr>
            <a:r>
              <a:rPr lang="en-US" sz="3200" b="1" dirty="0">
                <a:solidFill>
                  <a:srgbClr val="00B050"/>
                </a:solidFill>
                <a:latin typeface="Nyala" pitchFamily="2" charset="0"/>
              </a:rPr>
              <a:t>Anthropometric Technique</a:t>
            </a:r>
          </a:p>
          <a:p>
            <a:pPr>
              <a:buFont typeface="Arial" pitchFamily="34" charset="0"/>
              <a:buChar char="•"/>
            </a:pPr>
            <a:r>
              <a:rPr lang="en-US" sz="3200" b="1" dirty="0">
                <a:solidFill>
                  <a:srgbClr val="00B050"/>
                </a:solidFill>
                <a:latin typeface="Nyala" pitchFamily="2" charset="0"/>
              </a:rPr>
              <a:t>Skinfold Technique</a:t>
            </a:r>
          </a:p>
          <a:p>
            <a:pPr>
              <a:buFont typeface="Arial" pitchFamily="34" charset="0"/>
              <a:buChar char="•"/>
            </a:pPr>
            <a:r>
              <a:rPr lang="en-US" sz="3200" b="1" dirty="0">
                <a:solidFill>
                  <a:srgbClr val="00B050"/>
                </a:solidFill>
                <a:latin typeface="Nyala" pitchFamily="2" charset="0"/>
              </a:rPr>
              <a:t>Bioelectrical Impedance Method</a:t>
            </a:r>
            <a:endParaRPr lang="en-IN" sz="3200" b="1" dirty="0">
              <a:solidFill>
                <a:srgbClr val="00B050"/>
              </a:solidFill>
              <a:latin typeface="Nyala" pitchFamily="2" charset="0"/>
            </a:endParaRPr>
          </a:p>
        </p:txBody>
      </p:sp>
      <p:sp>
        <p:nvSpPr>
          <p:cNvPr id="2" name="Title 1"/>
          <p:cNvSpPr>
            <a:spLocks noGrp="1"/>
          </p:cNvSpPr>
          <p:nvPr>
            <p:ph type="ctrTitle"/>
          </p:nvPr>
        </p:nvSpPr>
        <p:spPr/>
        <p:txBody>
          <a:bodyPr>
            <a:normAutofit/>
          </a:bodyPr>
          <a:lstStyle/>
          <a:p>
            <a:r>
              <a:rPr sz="3600" b="1">
                <a:latin typeface="Nyala" pitchFamily="2" charset="0"/>
              </a:rPr>
              <a:t>Field Methods</a:t>
            </a:r>
            <a:endParaRPr lang="en-IN" sz="3600" b="1" dirty="0">
              <a:latin typeface="Nyala" pitchFamily="2"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Poor Richard" pitchFamily="18" charset="0"/>
              </a:rPr>
              <a:t>Anthropometric Technique</a:t>
            </a:r>
            <a:endParaRPr lang="en-IN" sz="3600" b="1" dirty="0">
              <a:solidFill>
                <a:srgbClr val="0070C0"/>
              </a:solidFill>
              <a:latin typeface="Poor Richard" pitchFamily="18" charset="0"/>
            </a:endParaRPr>
          </a:p>
        </p:txBody>
      </p:sp>
      <p:sp>
        <p:nvSpPr>
          <p:cNvPr id="3" name="Content Placeholder 2"/>
          <p:cNvSpPr>
            <a:spLocks noGrp="1"/>
          </p:cNvSpPr>
          <p:nvPr>
            <p:ph sz="quarter" idx="1"/>
          </p:nvPr>
        </p:nvSpPr>
        <p:spPr/>
        <p:txBody>
          <a:bodyPr>
            <a:normAutofit/>
          </a:bodyPr>
          <a:lstStyle/>
          <a:p>
            <a:pPr>
              <a:lnSpc>
                <a:spcPct val="150000"/>
              </a:lnSpc>
            </a:pPr>
            <a:r>
              <a:rPr lang="en-US" sz="3200" b="1" dirty="0">
                <a:solidFill>
                  <a:srgbClr val="00B050"/>
                </a:solidFill>
                <a:latin typeface="Nyala" pitchFamily="2" charset="0"/>
              </a:rPr>
              <a:t>Body Mass Index</a:t>
            </a:r>
          </a:p>
          <a:p>
            <a:pPr>
              <a:lnSpc>
                <a:spcPct val="150000"/>
              </a:lnSpc>
            </a:pPr>
            <a:r>
              <a:rPr lang="en-US" sz="3200" b="1" dirty="0">
                <a:solidFill>
                  <a:srgbClr val="00B050"/>
                </a:solidFill>
                <a:latin typeface="Nyala" pitchFamily="2" charset="0"/>
              </a:rPr>
              <a:t>Waist Circumference </a:t>
            </a:r>
          </a:p>
          <a:p>
            <a:pPr>
              <a:lnSpc>
                <a:spcPct val="150000"/>
              </a:lnSpc>
            </a:pPr>
            <a:r>
              <a:rPr lang="en-US" sz="3200" b="1" dirty="0">
                <a:solidFill>
                  <a:srgbClr val="00B050"/>
                </a:solidFill>
                <a:latin typeface="Nyala" pitchFamily="2" charset="0"/>
              </a:rPr>
              <a:t>Waist-to-Hip Ratio</a:t>
            </a:r>
            <a:endParaRPr lang="en-IN" sz="3200" b="1" dirty="0">
              <a:solidFill>
                <a:srgbClr val="00B050"/>
              </a:solidFill>
              <a:latin typeface="Nyala" pitchFamily="2" charset="0"/>
            </a:endParaRPr>
          </a:p>
        </p:txBody>
      </p:sp>
      <p:sp>
        <p:nvSpPr>
          <p:cNvPr id="4" name="Slide Number Placeholder 3"/>
          <p:cNvSpPr>
            <a:spLocks noGrp="1"/>
          </p:cNvSpPr>
          <p:nvPr>
            <p:ph type="sldNum" sz="quarter" idx="12"/>
          </p:nvPr>
        </p:nvSpPr>
        <p:spPr/>
        <p:txBody>
          <a:bodyPr/>
          <a:lstStyle/>
          <a:p>
            <a:fld id="{DAF68474-BD3B-4D74-91DD-90D9CFE9D7DB}" type="slidenum">
              <a:rPr lang="en-IN" smtClean="0"/>
              <a:pPr/>
              <a:t>41</a:t>
            </a:fld>
            <a:endParaRPr lang="en-IN"/>
          </a:p>
        </p:txBody>
      </p:sp>
      <p:sp>
        <p:nvSpPr>
          <p:cNvPr id="5" name="Date Placeholder 4"/>
          <p:cNvSpPr>
            <a:spLocks noGrp="1"/>
          </p:cNvSpPr>
          <p:nvPr>
            <p:ph type="dt" sz="half" idx="10"/>
          </p:nvPr>
        </p:nvSpPr>
        <p:spPr/>
        <p:txBody>
          <a:bodyPr/>
          <a:lstStyle/>
          <a:p>
            <a:fld id="{08B7595D-9718-48F7-BD92-9CB578D27395}"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Poor Richard" pitchFamily="18" charset="0"/>
              </a:rPr>
              <a:t>Body Mass Index</a:t>
            </a:r>
            <a:endParaRPr lang="en-IN" sz="3600" b="1" dirty="0">
              <a:solidFill>
                <a:srgbClr val="0070C0"/>
              </a:solidFill>
              <a:latin typeface="Poor Richard" pitchFamily="18" charset="0"/>
            </a:endParaRPr>
          </a:p>
        </p:txBody>
      </p:sp>
      <p:sp>
        <p:nvSpPr>
          <p:cNvPr id="3" name="Content Placeholder 2"/>
          <p:cNvSpPr>
            <a:spLocks noGrp="1"/>
          </p:cNvSpPr>
          <p:nvPr>
            <p:ph sz="quarter" idx="1"/>
          </p:nvPr>
        </p:nvSpPr>
        <p:spPr/>
        <p:txBody>
          <a:bodyPr>
            <a:noAutofit/>
          </a:bodyPr>
          <a:lstStyle/>
          <a:p>
            <a:pPr>
              <a:lnSpc>
                <a:spcPct val="150000"/>
              </a:lnSpc>
            </a:pPr>
            <a:r>
              <a:rPr lang="en-US" sz="3200" dirty="0">
                <a:solidFill>
                  <a:srgbClr val="00B050"/>
                </a:solidFill>
                <a:latin typeface="Nyala" pitchFamily="2" charset="0"/>
              </a:rPr>
              <a:t> </a:t>
            </a:r>
            <a:r>
              <a:rPr lang="en-US" sz="3200" b="1" dirty="0">
                <a:solidFill>
                  <a:srgbClr val="00B050"/>
                </a:solidFill>
                <a:latin typeface="Nyala" pitchFamily="2" charset="0"/>
              </a:rPr>
              <a:t>It is probably the most used assessment index of obesity.</a:t>
            </a:r>
          </a:p>
          <a:p>
            <a:pPr>
              <a:lnSpc>
                <a:spcPct val="150000"/>
              </a:lnSpc>
            </a:pPr>
            <a:r>
              <a:rPr lang="en-US" sz="3200" b="1" dirty="0">
                <a:solidFill>
                  <a:srgbClr val="00B050"/>
                </a:solidFill>
                <a:latin typeface="Nyala" pitchFamily="2" charset="0"/>
              </a:rPr>
              <a:t>BMI=Body weight (kg)/Height squared(m</a:t>
            </a:r>
            <a:r>
              <a:rPr lang="en-US" sz="3200" b="1" baseline="30000" dirty="0">
                <a:solidFill>
                  <a:srgbClr val="00B050"/>
                </a:solidFill>
                <a:latin typeface="Nyala" pitchFamily="2" charset="0"/>
              </a:rPr>
              <a:t>2</a:t>
            </a:r>
            <a:r>
              <a:rPr lang="en-US" sz="3200" b="1" dirty="0">
                <a:solidFill>
                  <a:srgbClr val="00B050"/>
                </a:solidFill>
                <a:latin typeface="Nyala" pitchFamily="2" charset="0"/>
              </a:rPr>
              <a:t>).</a:t>
            </a:r>
          </a:p>
          <a:p>
            <a:pPr>
              <a:lnSpc>
                <a:spcPct val="150000"/>
              </a:lnSpc>
            </a:pPr>
            <a:r>
              <a:rPr lang="en-US" sz="3200" b="1" dirty="0">
                <a:solidFill>
                  <a:srgbClr val="00B050"/>
                </a:solidFill>
                <a:latin typeface="Nyala" pitchFamily="2" charset="0"/>
              </a:rPr>
              <a:t>SEE= ±5%,poor predictor of body fat percentage as it fails to distinguish between lean body mass and fat.</a:t>
            </a:r>
            <a:endParaRPr lang="en-IN" sz="3200" b="1" dirty="0">
              <a:solidFill>
                <a:srgbClr val="00B050"/>
              </a:solidFill>
              <a:latin typeface="Nyala" pitchFamily="2" charset="0"/>
            </a:endParaRPr>
          </a:p>
        </p:txBody>
      </p:sp>
      <p:sp>
        <p:nvSpPr>
          <p:cNvPr id="4" name="Slide Number Placeholder 3"/>
          <p:cNvSpPr>
            <a:spLocks noGrp="1"/>
          </p:cNvSpPr>
          <p:nvPr>
            <p:ph type="sldNum" sz="quarter" idx="12"/>
          </p:nvPr>
        </p:nvSpPr>
        <p:spPr/>
        <p:txBody>
          <a:bodyPr/>
          <a:lstStyle/>
          <a:p>
            <a:fld id="{DAF68474-BD3B-4D74-91DD-90D9CFE9D7DB}" type="slidenum">
              <a:rPr lang="en-IN" smtClean="0"/>
              <a:pPr/>
              <a:t>42</a:t>
            </a:fld>
            <a:endParaRPr lang="en-IN"/>
          </a:p>
        </p:txBody>
      </p:sp>
      <p:sp>
        <p:nvSpPr>
          <p:cNvPr id="5" name="Date Placeholder 4"/>
          <p:cNvSpPr>
            <a:spLocks noGrp="1"/>
          </p:cNvSpPr>
          <p:nvPr>
            <p:ph type="dt" sz="half" idx="10"/>
          </p:nvPr>
        </p:nvSpPr>
        <p:spPr/>
        <p:txBody>
          <a:bodyPr/>
          <a:lstStyle/>
          <a:p>
            <a:fld id="{89A9767B-4D53-4492-A0F9-9BB9C558AB67}"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Poor Richard" pitchFamily="18" charset="0"/>
              </a:rPr>
              <a:t>Body Mass Index</a:t>
            </a:r>
            <a:endParaRPr lang="en-IN" sz="3600" b="1" dirty="0">
              <a:solidFill>
                <a:srgbClr val="0070C0"/>
              </a:solidFill>
              <a:latin typeface="Poor Richard" pitchFamily="18" charset="0"/>
            </a:endParaRPr>
          </a:p>
        </p:txBody>
      </p:sp>
      <p:pic>
        <p:nvPicPr>
          <p:cNvPr id="4" name="Picture 2"/>
          <p:cNvPicPr>
            <a:picLocks noGrp="1" noChangeAspect="1" noChangeArrowheads="1"/>
          </p:cNvPicPr>
          <p:nvPr>
            <p:ph sz="quarter" idx="1"/>
          </p:nvPr>
        </p:nvPicPr>
        <p:blipFill>
          <a:blip r:embed="rId2" cstate="print"/>
          <a:srcRect/>
          <a:stretch>
            <a:fillRect/>
          </a:stretch>
        </p:blipFill>
        <p:spPr>
          <a:xfrm>
            <a:off x="1357290" y="1714488"/>
            <a:ext cx="6429420" cy="4214842"/>
          </a:xfrm>
          <a:noFill/>
        </p:spPr>
      </p:pic>
      <p:sp>
        <p:nvSpPr>
          <p:cNvPr id="5" name="Slide Number Placeholder 4"/>
          <p:cNvSpPr>
            <a:spLocks noGrp="1"/>
          </p:cNvSpPr>
          <p:nvPr>
            <p:ph type="sldNum" sz="quarter" idx="12"/>
          </p:nvPr>
        </p:nvSpPr>
        <p:spPr/>
        <p:txBody>
          <a:bodyPr/>
          <a:lstStyle/>
          <a:p>
            <a:fld id="{DAF68474-BD3B-4D74-91DD-90D9CFE9D7DB}" type="slidenum">
              <a:rPr lang="en-IN" smtClean="0"/>
              <a:pPr/>
              <a:t>43</a:t>
            </a:fld>
            <a:endParaRPr lang="en-IN"/>
          </a:p>
        </p:txBody>
      </p:sp>
      <p:sp>
        <p:nvSpPr>
          <p:cNvPr id="6" name="Date Placeholder 5"/>
          <p:cNvSpPr>
            <a:spLocks noGrp="1"/>
          </p:cNvSpPr>
          <p:nvPr>
            <p:ph type="dt" sz="half" idx="10"/>
          </p:nvPr>
        </p:nvSpPr>
        <p:spPr/>
        <p:txBody>
          <a:bodyPr/>
          <a:lstStyle/>
          <a:p>
            <a:fld id="{BF9EC8E8-D4C4-4DBF-B7A2-1667C9FC4B5D}" type="datetime1">
              <a:rPr lang="en-US" smtClean="0">
                <a:solidFill>
                  <a:srgbClr val="04617B"/>
                </a:solidFill>
              </a:rPr>
              <a:pPr/>
              <a:t>6/18/2024</a:t>
            </a:fld>
            <a:endParaRPr lang="en-IN">
              <a:solidFill>
                <a:srgbClr val="04617B"/>
              </a:solidFill>
            </a:endParaRPr>
          </a:p>
        </p:txBody>
      </p:sp>
      <p:sp>
        <p:nvSpPr>
          <p:cNvPr id="7" name="Footer Placeholder 6"/>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Poor Richard" pitchFamily="18" charset="0"/>
              </a:rPr>
              <a:t>Waist Circumference (WC)</a:t>
            </a:r>
            <a:endParaRPr lang="en-IN" sz="3600" b="1" dirty="0">
              <a:solidFill>
                <a:srgbClr val="0070C0"/>
              </a:solidFill>
              <a:latin typeface="Poor Richard" pitchFamily="18" charset="0"/>
            </a:endParaRPr>
          </a:p>
        </p:txBody>
      </p:sp>
      <p:sp>
        <p:nvSpPr>
          <p:cNvPr id="3" name="Content Placeholder 2"/>
          <p:cNvSpPr>
            <a:spLocks noGrp="1"/>
          </p:cNvSpPr>
          <p:nvPr>
            <p:ph sz="quarter" idx="1"/>
          </p:nvPr>
        </p:nvSpPr>
        <p:spPr/>
        <p:txBody>
          <a:bodyPr>
            <a:normAutofit/>
          </a:bodyPr>
          <a:lstStyle/>
          <a:p>
            <a:pPr>
              <a:lnSpc>
                <a:spcPct val="150000"/>
              </a:lnSpc>
            </a:pPr>
            <a:r>
              <a:rPr lang="en-US" sz="3200" b="1" dirty="0">
                <a:solidFill>
                  <a:srgbClr val="00B050"/>
                </a:solidFill>
                <a:latin typeface="Nyala" pitchFamily="2" charset="0"/>
              </a:rPr>
              <a:t>Is very strong predictor for abdominal obesity related diseases.</a:t>
            </a:r>
          </a:p>
          <a:p>
            <a:pPr>
              <a:lnSpc>
                <a:spcPct val="150000"/>
              </a:lnSpc>
            </a:pPr>
            <a:r>
              <a:rPr lang="en-US" sz="3200" b="1" dirty="0">
                <a:solidFill>
                  <a:srgbClr val="00B050"/>
                </a:solidFill>
                <a:latin typeface="Nyala" pitchFamily="2" charset="0"/>
              </a:rPr>
              <a:t>Is measured at the level midway between the lower rib margin and the iliac crest with the participant breathing out gently.</a:t>
            </a:r>
            <a:endParaRPr lang="en-IN" sz="3200" b="1" dirty="0">
              <a:solidFill>
                <a:srgbClr val="00B050"/>
              </a:solidFill>
              <a:latin typeface="Nyala" pitchFamily="2" charset="0"/>
            </a:endParaRPr>
          </a:p>
        </p:txBody>
      </p:sp>
      <p:sp>
        <p:nvSpPr>
          <p:cNvPr id="4" name="Slide Number Placeholder 3"/>
          <p:cNvSpPr>
            <a:spLocks noGrp="1"/>
          </p:cNvSpPr>
          <p:nvPr>
            <p:ph type="sldNum" sz="quarter" idx="12"/>
          </p:nvPr>
        </p:nvSpPr>
        <p:spPr/>
        <p:txBody>
          <a:bodyPr/>
          <a:lstStyle/>
          <a:p>
            <a:fld id="{DAF68474-BD3B-4D74-91DD-90D9CFE9D7DB}" type="slidenum">
              <a:rPr lang="en-IN" smtClean="0"/>
              <a:pPr/>
              <a:t>44</a:t>
            </a:fld>
            <a:endParaRPr lang="en-IN"/>
          </a:p>
        </p:txBody>
      </p:sp>
      <p:sp>
        <p:nvSpPr>
          <p:cNvPr id="5" name="Date Placeholder 4"/>
          <p:cNvSpPr>
            <a:spLocks noGrp="1"/>
          </p:cNvSpPr>
          <p:nvPr>
            <p:ph type="dt" sz="half" idx="10"/>
          </p:nvPr>
        </p:nvSpPr>
        <p:spPr/>
        <p:txBody>
          <a:bodyPr/>
          <a:lstStyle/>
          <a:p>
            <a:fld id="{E14829DC-3B92-423C-BE6B-DB9B97796633}"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Poor Richard" pitchFamily="18" charset="0"/>
              </a:rPr>
              <a:t>Waist Circumference (WC)</a:t>
            </a:r>
            <a:endParaRPr lang="en-IN" sz="3600" b="1" dirty="0">
              <a:solidFill>
                <a:srgbClr val="0070C0"/>
              </a:solidFill>
              <a:latin typeface="Poor Richard" pitchFamily="18" charset="0"/>
            </a:endParaRPr>
          </a:p>
        </p:txBody>
      </p:sp>
      <p:pic>
        <p:nvPicPr>
          <p:cNvPr id="4" name="Picture 2"/>
          <p:cNvPicPr>
            <a:picLocks noGrp="1" noChangeAspect="1" noChangeArrowheads="1"/>
          </p:cNvPicPr>
          <p:nvPr>
            <p:ph sz="quarter" idx="1"/>
          </p:nvPr>
        </p:nvPicPr>
        <p:blipFill>
          <a:blip r:embed="rId2" cstate="print"/>
          <a:srcRect/>
          <a:stretch>
            <a:fillRect/>
          </a:stretch>
        </p:blipFill>
        <p:spPr>
          <a:xfrm>
            <a:off x="2000232" y="2143116"/>
            <a:ext cx="5286411" cy="3500461"/>
          </a:xfrm>
          <a:noFill/>
        </p:spPr>
      </p:pic>
      <p:sp>
        <p:nvSpPr>
          <p:cNvPr id="5" name="Slide Number Placeholder 4"/>
          <p:cNvSpPr>
            <a:spLocks noGrp="1"/>
          </p:cNvSpPr>
          <p:nvPr>
            <p:ph type="sldNum" sz="quarter" idx="12"/>
          </p:nvPr>
        </p:nvSpPr>
        <p:spPr/>
        <p:txBody>
          <a:bodyPr/>
          <a:lstStyle/>
          <a:p>
            <a:fld id="{DAF68474-BD3B-4D74-91DD-90D9CFE9D7DB}" type="slidenum">
              <a:rPr lang="en-IN" smtClean="0"/>
              <a:pPr/>
              <a:t>45</a:t>
            </a:fld>
            <a:endParaRPr lang="en-IN"/>
          </a:p>
        </p:txBody>
      </p:sp>
      <p:sp>
        <p:nvSpPr>
          <p:cNvPr id="6" name="Date Placeholder 5"/>
          <p:cNvSpPr>
            <a:spLocks noGrp="1"/>
          </p:cNvSpPr>
          <p:nvPr>
            <p:ph type="dt" sz="half" idx="10"/>
          </p:nvPr>
        </p:nvSpPr>
        <p:spPr/>
        <p:txBody>
          <a:bodyPr/>
          <a:lstStyle/>
          <a:p>
            <a:fld id="{D100329D-DE5F-4D86-B954-B1756A7DB1E1}" type="datetime1">
              <a:rPr lang="en-US" smtClean="0">
                <a:solidFill>
                  <a:srgbClr val="04617B"/>
                </a:solidFill>
              </a:rPr>
              <a:pPr/>
              <a:t>6/18/2024</a:t>
            </a:fld>
            <a:endParaRPr lang="en-IN">
              <a:solidFill>
                <a:srgbClr val="04617B"/>
              </a:solidFill>
            </a:endParaRPr>
          </a:p>
        </p:txBody>
      </p:sp>
      <p:sp>
        <p:nvSpPr>
          <p:cNvPr id="7" name="Footer Placeholder 6"/>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Poor Richard" pitchFamily="18" charset="0"/>
              </a:rPr>
              <a:t>Waist-to-Hip Ratio (WHR)</a:t>
            </a:r>
            <a:endParaRPr lang="en-IN" sz="3600" b="1" dirty="0">
              <a:solidFill>
                <a:srgbClr val="0070C0"/>
              </a:solidFill>
              <a:latin typeface="Poor Richard" pitchFamily="18" charset="0"/>
            </a:endParaRPr>
          </a:p>
        </p:txBody>
      </p:sp>
      <p:sp>
        <p:nvSpPr>
          <p:cNvPr id="3" name="Content Placeholder 2"/>
          <p:cNvSpPr>
            <a:spLocks noGrp="1"/>
          </p:cNvSpPr>
          <p:nvPr>
            <p:ph sz="quarter" idx="1"/>
          </p:nvPr>
        </p:nvSpPr>
        <p:spPr>
          <a:xfrm>
            <a:off x="428596" y="1447800"/>
            <a:ext cx="8258204" cy="4981596"/>
          </a:xfrm>
        </p:spPr>
        <p:txBody>
          <a:bodyPr>
            <a:normAutofit/>
          </a:bodyPr>
          <a:lstStyle/>
          <a:p>
            <a:pPr>
              <a:lnSpc>
                <a:spcPct val="150000"/>
              </a:lnSpc>
            </a:pPr>
            <a:r>
              <a:rPr lang="en-US" sz="3200" b="1" dirty="0">
                <a:solidFill>
                  <a:srgbClr val="00B050"/>
                </a:solidFill>
                <a:latin typeface="Nyala" pitchFamily="2" charset="0"/>
              </a:rPr>
              <a:t>It is ratio of the waist to hip circumference ratio </a:t>
            </a:r>
          </a:p>
          <a:p>
            <a:pPr>
              <a:lnSpc>
                <a:spcPct val="150000"/>
              </a:lnSpc>
            </a:pPr>
            <a:r>
              <a:rPr lang="en-US" sz="3200" b="1" dirty="0">
                <a:solidFill>
                  <a:srgbClr val="00B050"/>
                </a:solidFill>
                <a:latin typeface="Nyala" pitchFamily="2" charset="0"/>
              </a:rPr>
              <a:t>Waist is measured at the level midway between the lower rib margin and the iliac crest with the participant breathing out gently</a:t>
            </a:r>
          </a:p>
          <a:p>
            <a:pPr>
              <a:lnSpc>
                <a:spcPct val="150000"/>
              </a:lnSpc>
            </a:pPr>
            <a:r>
              <a:rPr lang="en-US" sz="3200" b="1" dirty="0">
                <a:solidFill>
                  <a:srgbClr val="00B050"/>
                </a:solidFill>
                <a:latin typeface="Nyala" pitchFamily="2" charset="0"/>
              </a:rPr>
              <a:t>Hip is measured as the maximum circumference over the buttocks</a:t>
            </a:r>
          </a:p>
          <a:p>
            <a:pPr>
              <a:buNone/>
            </a:pPr>
            <a:endParaRPr lang="en-IN" sz="3200" dirty="0">
              <a:solidFill>
                <a:srgbClr val="00B050"/>
              </a:solidFill>
              <a:latin typeface="Nyala" pitchFamily="2" charset="0"/>
            </a:endParaRPr>
          </a:p>
        </p:txBody>
      </p:sp>
      <p:sp>
        <p:nvSpPr>
          <p:cNvPr id="4" name="Slide Number Placeholder 3"/>
          <p:cNvSpPr>
            <a:spLocks noGrp="1"/>
          </p:cNvSpPr>
          <p:nvPr>
            <p:ph type="sldNum" sz="quarter" idx="12"/>
          </p:nvPr>
        </p:nvSpPr>
        <p:spPr/>
        <p:txBody>
          <a:bodyPr/>
          <a:lstStyle/>
          <a:p>
            <a:fld id="{DAF68474-BD3B-4D74-91DD-90D9CFE9D7DB}" type="slidenum">
              <a:rPr lang="en-IN" smtClean="0"/>
              <a:pPr/>
              <a:t>46</a:t>
            </a:fld>
            <a:endParaRPr lang="en-IN"/>
          </a:p>
        </p:txBody>
      </p:sp>
      <p:sp>
        <p:nvSpPr>
          <p:cNvPr id="5" name="Date Placeholder 4"/>
          <p:cNvSpPr>
            <a:spLocks noGrp="1"/>
          </p:cNvSpPr>
          <p:nvPr>
            <p:ph type="dt" sz="half" idx="10"/>
          </p:nvPr>
        </p:nvSpPr>
        <p:spPr/>
        <p:txBody>
          <a:bodyPr/>
          <a:lstStyle/>
          <a:p>
            <a:fld id="{14FDE501-9CBA-4D9D-A73C-AE7158BE8A2B}"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Poor Richard" pitchFamily="18" charset="0"/>
              </a:rPr>
              <a:t>Waist-to-Hip Ratio (WHR)</a:t>
            </a:r>
            <a:endParaRPr lang="en-IN" sz="3600" b="1" dirty="0">
              <a:solidFill>
                <a:srgbClr val="0070C0"/>
              </a:solidFill>
              <a:latin typeface="Poor Richard" pitchFamily="18" charset="0"/>
            </a:endParaRPr>
          </a:p>
        </p:txBody>
      </p:sp>
      <p:sp>
        <p:nvSpPr>
          <p:cNvPr id="3" name="Content Placeholder 2"/>
          <p:cNvSpPr>
            <a:spLocks noGrp="1"/>
          </p:cNvSpPr>
          <p:nvPr>
            <p:ph sz="quarter" idx="1"/>
          </p:nvPr>
        </p:nvSpPr>
        <p:spPr>
          <a:xfrm>
            <a:off x="500034" y="1447800"/>
            <a:ext cx="8186766" cy="4767282"/>
          </a:xfrm>
        </p:spPr>
        <p:txBody>
          <a:bodyPr>
            <a:normAutofit fontScale="92500" lnSpcReduction="20000"/>
          </a:bodyPr>
          <a:lstStyle/>
          <a:p>
            <a:pPr>
              <a:lnSpc>
                <a:spcPct val="160000"/>
              </a:lnSpc>
            </a:pPr>
            <a:r>
              <a:rPr lang="en-US" sz="3500" b="1" dirty="0">
                <a:solidFill>
                  <a:srgbClr val="00B050"/>
                </a:solidFill>
                <a:latin typeface="Nyala" pitchFamily="2" charset="0"/>
              </a:rPr>
              <a:t>Health risk increases with WHR and standards for risk vary with age and sex.</a:t>
            </a:r>
          </a:p>
          <a:p>
            <a:pPr>
              <a:lnSpc>
                <a:spcPct val="160000"/>
              </a:lnSpc>
            </a:pPr>
            <a:r>
              <a:rPr lang="en-US" sz="3500" b="1" dirty="0">
                <a:solidFill>
                  <a:srgbClr val="00B050"/>
                </a:solidFill>
                <a:latin typeface="Nyala" pitchFamily="2" charset="0"/>
              </a:rPr>
              <a:t>Eg; Health risk is very high for,</a:t>
            </a:r>
          </a:p>
          <a:p>
            <a:pPr>
              <a:lnSpc>
                <a:spcPct val="160000"/>
              </a:lnSpc>
              <a:buFont typeface="Wingdings" pitchFamily="2" charset="2"/>
              <a:buChar char="Ø"/>
            </a:pPr>
            <a:r>
              <a:rPr lang="en-US" sz="3500" b="1" dirty="0">
                <a:solidFill>
                  <a:srgbClr val="00B050"/>
                </a:solidFill>
                <a:latin typeface="Nyala" pitchFamily="2" charset="0"/>
              </a:rPr>
              <a:t>Young men &gt;0.95 ; Young women &gt;0.86</a:t>
            </a:r>
          </a:p>
          <a:p>
            <a:pPr>
              <a:lnSpc>
                <a:spcPct val="160000"/>
              </a:lnSpc>
              <a:buFont typeface="Wingdings" pitchFamily="2" charset="2"/>
              <a:buChar char="Ø"/>
            </a:pPr>
            <a:r>
              <a:rPr lang="en-US" sz="3500" b="1" dirty="0">
                <a:solidFill>
                  <a:srgbClr val="00B050"/>
                </a:solidFill>
                <a:latin typeface="Nyala" pitchFamily="2" charset="0"/>
              </a:rPr>
              <a:t>60-69 years old men: &gt;1.03  &amp; women &gt;0.9</a:t>
            </a:r>
          </a:p>
          <a:p>
            <a:pPr>
              <a:lnSpc>
                <a:spcPct val="160000"/>
              </a:lnSpc>
              <a:buNone/>
            </a:pPr>
            <a:r>
              <a:rPr lang="en-US" sz="3500" b="1" dirty="0">
                <a:solidFill>
                  <a:srgbClr val="00B050"/>
                </a:solidFill>
                <a:latin typeface="Nyala" pitchFamily="2" charset="0"/>
              </a:rPr>
              <a:t> for same risk classification.</a:t>
            </a:r>
          </a:p>
          <a:p>
            <a:pPr>
              <a:buNone/>
            </a:pPr>
            <a:endParaRPr lang="en-US" sz="3200" b="1" dirty="0">
              <a:solidFill>
                <a:srgbClr val="00B050"/>
              </a:solidFill>
              <a:latin typeface="Nyala" pitchFamily="2" charset="0"/>
            </a:endParaRPr>
          </a:p>
          <a:p>
            <a:pPr>
              <a:buNone/>
            </a:pPr>
            <a:endParaRPr lang="en-US" sz="3200" b="1" dirty="0">
              <a:solidFill>
                <a:srgbClr val="00B050"/>
              </a:solidFill>
              <a:latin typeface="Nyala" pitchFamily="2" charset="0"/>
            </a:endParaRPr>
          </a:p>
        </p:txBody>
      </p:sp>
      <p:sp>
        <p:nvSpPr>
          <p:cNvPr id="4" name="Slide Number Placeholder 3"/>
          <p:cNvSpPr>
            <a:spLocks noGrp="1"/>
          </p:cNvSpPr>
          <p:nvPr>
            <p:ph type="sldNum" sz="quarter" idx="12"/>
          </p:nvPr>
        </p:nvSpPr>
        <p:spPr/>
        <p:txBody>
          <a:bodyPr/>
          <a:lstStyle/>
          <a:p>
            <a:fld id="{DAF68474-BD3B-4D74-91DD-90D9CFE9D7DB}" type="slidenum">
              <a:rPr lang="en-IN" smtClean="0"/>
              <a:pPr/>
              <a:t>47</a:t>
            </a:fld>
            <a:endParaRPr lang="en-IN"/>
          </a:p>
        </p:txBody>
      </p:sp>
      <p:sp>
        <p:nvSpPr>
          <p:cNvPr id="5" name="Date Placeholder 4"/>
          <p:cNvSpPr>
            <a:spLocks noGrp="1"/>
          </p:cNvSpPr>
          <p:nvPr>
            <p:ph type="dt" sz="half" idx="10"/>
          </p:nvPr>
        </p:nvSpPr>
        <p:spPr/>
        <p:txBody>
          <a:bodyPr/>
          <a:lstStyle/>
          <a:p>
            <a:fld id="{ADC63BF7-136A-49B5-900A-A2F3CE2FA262}"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Poor Richard" pitchFamily="18" charset="0"/>
              </a:rPr>
              <a:t>Skinfold Thickness Technique</a:t>
            </a:r>
            <a:endParaRPr lang="en-IN" sz="3600" b="1" dirty="0">
              <a:solidFill>
                <a:srgbClr val="0070C0"/>
              </a:solidFill>
              <a:latin typeface="Poor Richard" pitchFamily="18" charset="0"/>
            </a:endParaRPr>
          </a:p>
        </p:txBody>
      </p:sp>
      <p:sp>
        <p:nvSpPr>
          <p:cNvPr id="3" name="Content Placeholder 2"/>
          <p:cNvSpPr>
            <a:spLocks noGrp="1"/>
          </p:cNvSpPr>
          <p:nvPr>
            <p:ph sz="quarter" idx="1"/>
          </p:nvPr>
        </p:nvSpPr>
        <p:spPr/>
        <p:txBody>
          <a:bodyPr>
            <a:normAutofit lnSpcReduction="10000"/>
          </a:bodyPr>
          <a:lstStyle/>
          <a:p>
            <a:pPr>
              <a:lnSpc>
                <a:spcPct val="150000"/>
              </a:lnSpc>
            </a:pPr>
            <a:r>
              <a:rPr lang="en-IN" sz="3200" b="1" dirty="0">
                <a:solidFill>
                  <a:srgbClr val="00B050"/>
                </a:solidFill>
                <a:latin typeface="Nyala" pitchFamily="2" charset="0"/>
              </a:rPr>
              <a:t>Is used for calculating total body fat, by measuring thickness of subcutaneous fat.</a:t>
            </a:r>
          </a:p>
          <a:p>
            <a:pPr>
              <a:lnSpc>
                <a:spcPct val="150000"/>
              </a:lnSpc>
            </a:pPr>
            <a:r>
              <a:rPr lang="en-IN" sz="3200" b="1" dirty="0">
                <a:solidFill>
                  <a:srgbClr val="00B050"/>
                </a:solidFill>
                <a:latin typeface="Nyala" pitchFamily="2" charset="0"/>
              </a:rPr>
              <a:t> Skin fold measurement is done under the assumption that 50% of subcutaneous fat is body fat. </a:t>
            </a:r>
          </a:p>
          <a:p>
            <a:pPr>
              <a:lnSpc>
                <a:spcPct val="150000"/>
              </a:lnSpc>
            </a:pPr>
            <a:r>
              <a:rPr lang="en-US" sz="3200" b="1" dirty="0">
                <a:solidFill>
                  <a:srgbClr val="00B050"/>
                </a:solidFill>
                <a:latin typeface="Nyala" pitchFamily="2" charset="0"/>
              </a:rPr>
              <a:t>SEE is approximately ±3.5% </a:t>
            </a:r>
            <a:endParaRPr lang="en-IN" sz="3200" b="1" dirty="0">
              <a:solidFill>
                <a:srgbClr val="00B050"/>
              </a:solidFill>
              <a:latin typeface="Nyala" pitchFamily="2" charset="0"/>
            </a:endParaRPr>
          </a:p>
        </p:txBody>
      </p:sp>
      <p:sp>
        <p:nvSpPr>
          <p:cNvPr id="4" name="Slide Number Placeholder 3"/>
          <p:cNvSpPr>
            <a:spLocks noGrp="1"/>
          </p:cNvSpPr>
          <p:nvPr>
            <p:ph type="sldNum" sz="quarter" idx="12"/>
          </p:nvPr>
        </p:nvSpPr>
        <p:spPr/>
        <p:txBody>
          <a:bodyPr/>
          <a:lstStyle/>
          <a:p>
            <a:fld id="{DAF68474-BD3B-4D74-91DD-90D9CFE9D7DB}" type="slidenum">
              <a:rPr lang="en-IN" smtClean="0"/>
              <a:pPr/>
              <a:t>48</a:t>
            </a:fld>
            <a:endParaRPr lang="en-IN"/>
          </a:p>
        </p:txBody>
      </p:sp>
      <p:sp>
        <p:nvSpPr>
          <p:cNvPr id="5" name="Date Placeholder 4"/>
          <p:cNvSpPr>
            <a:spLocks noGrp="1"/>
          </p:cNvSpPr>
          <p:nvPr>
            <p:ph type="dt" sz="half" idx="10"/>
          </p:nvPr>
        </p:nvSpPr>
        <p:spPr/>
        <p:txBody>
          <a:bodyPr/>
          <a:lstStyle/>
          <a:p>
            <a:fld id="{FB5573C1-2355-4E00-9623-FE2AF7F11A3B}"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sz="3600" b="1" dirty="0">
              <a:solidFill>
                <a:srgbClr val="0070C0"/>
              </a:solidFill>
              <a:latin typeface="Poor Richard" pitchFamily="18" charset="0"/>
            </a:endParaRPr>
          </a:p>
        </p:txBody>
      </p:sp>
      <p:pic>
        <p:nvPicPr>
          <p:cNvPr id="4" name="Content Placeholder 3" descr="314893.jpg"/>
          <p:cNvPicPr>
            <a:picLocks noGrp="1" noChangeAspect="1"/>
          </p:cNvPicPr>
          <p:nvPr>
            <p:ph sz="quarter" idx="1"/>
          </p:nvPr>
        </p:nvPicPr>
        <p:blipFill>
          <a:blip r:embed="rId2" cstate="print"/>
          <a:stretch>
            <a:fillRect/>
          </a:stretch>
        </p:blipFill>
        <p:spPr>
          <a:xfrm>
            <a:off x="571472" y="1428736"/>
            <a:ext cx="2562228" cy="2100266"/>
          </a:xfrm>
        </p:spPr>
      </p:pic>
      <p:pic>
        <p:nvPicPr>
          <p:cNvPr id="5" name="Picture 4" descr="psf1_sml.jpg"/>
          <p:cNvPicPr>
            <a:picLocks noChangeAspect="1"/>
          </p:cNvPicPr>
          <p:nvPr/>
        </p:nvPicPr>
        <p:blipFill>
          <a:blip r:embed="rId3" cstate="print"/>
          <a:stretch>
            <a:fillRect/>
          </a:stretch>
        </p:blipFill>
        <p:spPr>
          <a:xfrm>
            <a:off x="3428992" y="1571612"/>
            <a:ext cx="1928826" cy="1643074"/>
          </a:xfrm>
          <a:prstGeom prst="rect">
            <a:avLst/>
          </a:prstGeom>
        </p:spPr>
      </p:pic>
      <p:pic>
        <p:nvPicPr>
          <p:cNvPr id="7" name="Picture 6" descr="TCC02_L.jpg"/>
          <p:cNvPicPr>
            <a:picLocks noChangeAspect="1"/>
          </p:cNvPicPr>
          <p:nvPr/>
        </p:nvPicPr>
        <p:blipFill>
          <a:blip r:embed="rId4" cstate="print"/>
          <a:stretch>
            <a:fillRect/>
          </a:stretch>
        </p:blipFill>
        <p:spPr>
          <a:xfrm>
            <a:off x="5643570" y="1571612"/>
            <a:ext cx="2928926" cy="2071702"/>
          </a:xfrm>
          <a:prstGeom prst="rect">
            <a:avLst/>
          </a:prstGeom>
        </p:spPr>
      </p:pic>
      <p:sp>
        <p:nvSpPr>
          <p:cNvPr id="8" name="TextBox 7"/>
          <p:cNvSpPr txBox="1"/>
          <p:nvPr/>
        </p:nvSpPr>
        <p:spPr>
          <a:xfrm>
            <a:off x="500034" y="3929066"/>
            <a:ext cx="1928826" cy="584775"/>
          </a:xfrm>
          <a:prstGeom prst="rect">
            <a:avLst/>
          </a:prstGeom>
          <a:noFill/>
        </p:spPr>
        <p:txBody>
          <a:bodyPr wrap="square" rtlCol="0">
            <a:spAutoFit/>
          </a:bodyPr>
          <a:lstStyle/>
          <a:p>
            <a:r>
              <a:rPr lang="en-US" sz="3200" b="1" dirty="0" err="1">
                <a:solidFill>
                  <a:srgbClr val="00B050"/>
                </a:solidFill>
                <a:latin typeface="Nyala" pitchFamily="2" charset="0"/>
              </a:rPr>
              <a:t>Harpenden</a:t>
            </a:r>
            <a:endParaRPr lang="en-IN" sz="3200" b="1" dirty="0">
              <a:solidFill>
                <a:srgbClr val="00B050"/>
              </a:solidFill>
              <a:latin typeface="Nyala" pitchFamily="2" charset="0"/>
            </a:endParaRPr>
          </a:p>
        </p:txBody>
      </p:sp>
      <p:sp>
        <p:nvSpPr>
          <p:cNvPr id="9" name="TextBox 8"/>
          <p:cNvSpPr txBox="1"/>
          <p:nvPr/>
        </p:nvSpPr>
        <p:spPr>
          <a:xfrm>
            <a:off x="3071802" y="3929066"/>
            <a:ext cx="2357454" cy="584775"/>
          </a:xfrm>
          <a:prstGeom prst="rect">
            <a:avLst/>
          </a:prstGeom>
          <a:noFill/>
        </p:spPr>
        <p:txBody>
          <a:bodyPr wrap="square" rtlCol="0">
            <a:spAutoFit/>
          </a:bodyPr>
          <a:lstStyle/>
          <a:p>
            <a:r>
              <a:rPr lang="en-US" sz="3200" b="1" dirty="0">
                <a:solidFill>
                  <a:srgbClr val="00B050"/>
                </a:solidFill>
                <a:latin typeface="Nyala" pitchFamily="2" charset="0"/>
              </a:rPr>
              <a:t>Slim guide</a:t>
            </a:r>
            <a:endParaRPr lang="en-IN" sz="3200" b="1" dirty="0">
              <a:solidFill>
                <a:srgbClr val="00B050"/>
              </a:solidFill>
              <a:latin typeface="Nyala" pitchFamily="2" charset="0"/>
            </a:endParaRPr>
          </a:p>
        </p:txBody>
      </p:sp>
      <p:sp>
        <p:nvSpPr>
          <p:cNvPr id="10" name="TextBox 9"/>
          <p:cNvSpPr txBox="1"/>
          <p:nvPr/>
        </p:nvSpPr>
        <p:spPr>
          <a:xfrm>
            <a:off x="5929322" y="3857628"/>
            <a:ext cx="2643206" cy="584775"/>
          </a:xfrm>
          <a:prstGeom prst="rect">
            <a:avLst/>
          </a:prstGeom>
          <a:noFill/>
        </p:spPr>
        <p:txBody>
          <a:bodyPr wrap="square" rtlCol="0">
            <a:spAutoFit/>
          </a:bodyPr>
          <a:lstStyle/>
          <a:p>
            <a:r>
              <a:rPr lang="en-US" sz="3200" b="1" dirty="0">
                <a:solidFill>
                  <a:srgbClr val="00B050"/>
                </a:solidFill>
                <a:latin typeface="Nyala" pitchFamily="2" charset="0"/>
              </a:rPr>
              <a:t>Lange</a:t>
            </a:r>
            <a:endParaRPr lang="en-IN" sz="3200" b="1" dirty="0">
              <a:solidFill>
                <a:srgbClr val="00B050"/>
              </a:solidFill>
              <a:latin typeface="Nyala" pitchFamily="2" charset="0"/>
            </a:endParaRPr>
          </a:p>
        </p:txBody>
      </p:sp>
      <p:sp>
        <p:nvSpPr>
          <p:cNvPr id="11" name="Slide Number Placeholder 10"/>
          <p:cNvSpPr>
            <a:spLocks noGrp="1"/>
          </p:cNvSpPr>
          <p:nvPr>
            <p:ph type="sldNum" sz="quarter" idx="12"/>
          </p:nvPr>
        </p:nvSpPr>
        <p:spPr/>
        <p:txBody>
          <a:bodyPr/>
          <a:lstStyle/>
          <a:p>
            <a:fld id="{DAF68474-BD3B-4D74-91DD-90D9CFE9D7DB}" type="slidenum">
              <a:rPr lang="en-IN" smtClean="0"/>
              <a:pPr/>
              <a:t>49</a:t>
            </a:fld>
            <a:endParaRPr lang="en-IN"/>
          </a:p>
        </p:txBody>
      </p:sp>
      <p:sp>
        <p:nvSpPr>
          <p:cNvPr id="12" name="Date Placeholder 11"/>
          <p:cNvSpPr>
            <a:spLocks noGrp="1"/>
          </p:cNvSpPr>
          <p:nvPr>
            <p:ph type="dt" sz="half" idx="10"/>
          </p:nvPr>
        </p:nvSpPr>
        <p:spPr/>
        <p:txBody>
          <a:bodyPr/>
          <a:lstStyle/>
          <a:p>
            <a:fld id="{3407B87A-B75A-46CB-80A5-667B30A4C640}" type="datetime1">
              <a:rPr lang="en-US" smtClean="0">
                <a:solidFill>
                  <a:srgbClr val="04617B"/>
                </a:solidFill>
              </a:rPr>
              <a:pPr/>
              <a:t>6/18/2024</a:t>
            </a:fld>
            <a:endParaRPr lang="en-IN">
              <a:solidFill>
                <a:srgbClr val="04617B"/>
              </a:solidFill>
            </a:endParaRPr>
          </a:p>
        </p:txBody>
      </p:sp>
      <p:sp>
        <p:nvSpPr>
          <p:cNvPr id="13" name="Footer Placeholder 12"/>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 Of Risk Factors</a:t>
            </a:r>
          </a:p>
        </p:txBody>
      </p:sp>
      <p:sp>
        <p:nvSpPr>
          <p:cNvPr id="3" name="Content Placeholder 2"/>
          <p:cNvSpPr>
            <a:spLocks noGrp="1"/>
          </p:cNvSpPr>
          <p:nvPr>
            <p:ph idx="1"/>
          </p:nvPr>
        </p:nvSpPr>
        <p:spPr/>
        <p:txBody>
          <a:bodyPr>
            <a:normAutofit fontScale="92500"/>
          </a:bodyPr>
          <a:lstStyle/>
          <a:p>
            <a:pPr algn="just"/>
            <a:r>
              <a:rPr lang="en-US" dirty="0"/>
              <a:t>Detection of individuals at increased risk for disease because of age, symptoms, and/or risk factors who should undergo a medical evaluation and exercise testing before initiating an exercise program or increasing the frequency, intensity, or duration of their current program</a:t>
            </a:r>
          </a:p>
          <a:p>
            <a:pPr algn="just"/>
            <a:r>
              <a:rPr lang="en-US" dirty="0"/>
              <a:t>Recognition of special needs of individuals that may affect exercise testing and programming</a:t>
            </a:r>
          </a:p>
          <a:p>
            <a:endParaRPr lang="en-US" dirty="0"/>
          </a:p>
        </p:txBody>
      </p:sp>
      <p:sp>
        <p:nvSpPr>
          <p:cNvPr id="4" name="Date Placeholder 3"/>
          <p:cNvSpPr>
            <a:spLocks noGrp="1"/>
          </p:cNvSpPr>
          <p:nvPr>
            <p:ph type="dt" sz="half" idx="10"/>
          </p:nvPr>
        </p:nvSpPr>
        <p:spPr/>
        <p:txBody>
          <a:bodyPr/>
          <a:lstStyle/>
          <a:p>
            <a:fld id="{B1DA877D-C51D-415E-8AF3-E2CE7EF39BE0}" type="datetime1">
              <a:rPr lang="en-US" smtClean="0"/>
              <a:pPr/>
              <a:t>6/18/2024</a:t>
            </a:fld>
            <a:endParaRPr lang="en-US"/>
          </a:p>
        </p:txBody>
      </p:sp>
      <p:sp>
        <p:nvSpPr>
          <p:cNvPr id="5" name="Slide Number Placeholder 4"/>
          <p:cNvSpPr>
            <a:spLocks noGrp="1"/>
          </p:cNvSpPr>
          <p:nvPr>
            <p:ph type="sldNum" sz="quarter" idx="12"/>
          </p:nvPr>
        </p:nvSpPr>
        <p:spPr/>
        <p:txBody>
          <a:bodyPr/>
          <a:lstStyle/>
          <a:p>
            <a:fld id="{A8E77EC8-E09B-4F4C-B5AB-0121D711DF3D}" type="slidenum">
              <a:rPr lang="en-US" smtClean="0"/>
              <a:pPr/>
              <a:t>5</a:t>
            </a:fld>
            <a:endParaRPr lang="en-US"/>
          </a:p>
        </p:txBody>
      </p:sp>
      <p:sp>
        <p:nvSpPr>
          <p:cNvPr id="6" name="Footer Placeholder 5"/>
          <p:cNvSpPr>
            <a:spLocks noGrp="1"/>
          </p:cNvSpPr>
          <p:nvPr>
            <p:ph type="ftr" sz="quarter" idx="11"/>
          </p:nvPr>
        </p:nvSpPr>
        <p:spPr/>
        <p:txBody>
          <a:bodyPr/>
          <a:lstStyle/>
          <a:p>
            <a:r>
              <a:rPr lang="en-US"/>
              <a:t>Assessment of Fitness and Health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Content Placeholder 5" descr="Triceps final.gif"/>
          <p:cNvPicPr>
            <a:picLocks noGrp="1" noChangeAspect="1"/>
          </p:cNvPicPr>
          <p:nvPr>
            <p:ph idx="1"/>
          </p:nvPr>
        </p:nvPicPr>
        <p:blipFill>
          <a:blip r:embed="rId2" cstate="print"/>
          <a:srcRect/>
          <a:stretch>
            <a:fillRect/>
          </a:stretch>
        </p:blipFill>
        <p:spPr>
          <a:xfrm>
            <a:off x="381000" y="1600200"/>
            <a:ext cx="3810000" cy="4495800"/>
          </a:xfrm>
        </p:spPr>
      </p:pic>
      <p:sp>
        <p:nvSpPr>
          <p:cNvPr id="3" name="Title 2"/>
          <p:cNvSpPr>
            <a:spLocks noGrp="1"/>
          </p:cNvSpPr>
          <p:nvPr>
            <p:ph type="title"/>
          </p:nvPr>
        </p:nvSpPr>
        <p:spPr/>
        <p:txBody>
          <a:bodyPr>
            <a:normAutofit/>
          </a:bodyPr>
          <a:lstStyle/>
          <a:p>
            <a:pPr eaLnBrk="1" hangingPunct="1">
              <a:defRPr/>
            </a:pPr>
            <a:r>
              <a:rPr lang="en-US" sz="3600" b="1" dirty="0">
                <a:solidFill>
                  <a:srgbClr val="0070C0"/>
                </a:solidFill>
                <a:latin typeface="Poor Richard" pitchFamily="18" charset="0"/>
              </a:rPr>
              <a:t>Triceps</a:t>
            </a:r>
          </a:p>
        </p:txBody>
      </p:sp>
      <p:sp>
        <p:nvSpPr>
          <p:cNvPr id="80902" name="TextBox 7"/>
          <p:cNvSpPr txBox="1">
            <a:spLocks noChangeArrowheads="1"/>
          </p:cNvSpPr>
          <p:nvPr/>
        </p:nvSpPr>
        <p:spPr bwMode="auto">
          <a:xfrm>
            <a:off x="4429124" y="1428736"/>
            <a:ext cx="4191000" cy="4450064"/>
          </a:xfrm>
          <a:prstGeom prst="rect">
            <a:avLst/>
          </a:prstGeom>
          <a:noFill/>
          <a:ln w="9525">
            <a:noFill/>
            <a:miter lim="800000"/>
            <a:headEnd/>
            <a:tailEnd/>
          </a:ln>
        </p:spPr>
        <p:txBody>
          <a:bodyPr>
            <a:spAutoFit/>
          </a:bodyPr>
          <a:lstStyle/>
          <a:p>
            <a:pPr>
              <a:lnSpc>
                <a:spcPct val="150000"/>
              </a:lnSpc>
            </a:pPr>
            <a:r>
              <a:rPr lang="en-US" sz="3200" b="1" dirty="0">
                <a:solidFill>
                  <a:srgbClr val="00B050"/>
                </a:solidFill>
                <a:latin typeface="Nyala" pitchFamily="2" charset="0"/>
              </a:rPr>
              <a:t>Triceps : vertical fold taken mid way between acromion and olecranon processes while arm is relaxed and to the side of the body </a:t>
            </a:r>
          </a:p>
        </p:txBody>
      </p:sp>
      <p:sp>
        <p:nvSpPr>
          <p:cNvPr id="5" name="Slide Number Placeholder 4"/>
          <p:cNvSpPr>
            <a:spLocks noGrp="1"/>
          </p:cNvSpPr>
          <p:nvPr>
            <p:ph type="sldNum" sz="quarter" idx="12"/>
          </p:nvPr>
        </p:nvSpPr>
        <p:spPr/>
        <p:txBody>
          <a:bodyPr/>
          <a:lstStyle/>
          <a:p>
            <a:fld id="{DAF68474-BD3B-4D74-91DD-90D9CFE9D7DB}" type="slidenum">
              <a:rPr lang="en-IN" smtClean="0"/>
              <a:pPr/>
              <a:t>50</a:t>
            </a:fld>
            <a:endParaRPr lang="en-IN"/>
          </a:p>
        </p:txBody>
      </p:sp>
      <p:sp>
        <p:nvSpPr>
          <p:cNvPr id="6" name="Date Placeholder 5"/>
          <p:cNvSpPr>
            <a:spLocks noGrp="1"/>
          </p:cNvSpPr>
          <p:nvPr>
            <p:ph type="dt" sz="half" idx="10"/>
          </p:nvPr>
        </p:nvSpPr>
        <p:spPr/>
        <p:txBody>
          <a:bodyPr/>
          <a:lstStyle/>
          <a:p>
            <a:fld id="{B62AB27D-A8CC-4D6D-8314-0B3ABFD21ABE}" type="datetime1">
              <a:rPr lang="en-US" smtClean="0">
                <a:solidFill>
                  <a:srgbClr val="04617B"/>
                </a:solidFill>
              </a:rPr>
              <a:pPr/>
              <a:t>6/18/2024</a:t>
            </a:fld>
            <a:endParaRPr lang="en-IN">
              <a:solidFill>
                <a:srgbClr val="04617B"/>
              </a:solidFill>
            </a:endParaRPr>
          </a:p>
        </p:txBody>
      </p:sp>
      <p:sp>
        <p:nvSpPr>
          <p:cNvPr id="7" name="Footer Placeholder 6"/>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hangingPunct="1">
              <a:defRPr/>
            </a:pPr>
            <a:r>
              <a:rPr lang="en-US" sz="3600" b="1" dirty="0">
                <a:solidFill>
                  <a:srgbClr val="0070C0"/>
                </a:solidFill>
                <a:latin typeface="Poor Richard" pitchFamily="18" charset="0"/>
              </a:rPr>
              <a:t>Chest</a:t>
            </a:r>
          </a:p>
        </p:txBody>
      </p:sp>
      <p:pic>
        <p:nvPicPr>
          <p:cNvPr id="81925" name="Content Placeholder 5" descr="chest.gif"/>
          <p:cNvPicPr>
            <a:picLocks noGrp="1" noChangeAspect="1"/>
          </p:cNvPicPr>
          <p:nvPr>
            <p:ph idx="1"/>
          </p:nvPr>
        </p:nvPicPr>
        <p:blipFill>
          <a:blip r:embed="rId2" cstate="print"/>
          <a:srcRect/>
          <a:stretch>
            <a:fillRect/>
          </a:stretch>
        </p:blipFill>
        <p:spPr>
          <a:xfrm>
            <a:off x="609600" y="1447800"/>
            <a:ext cx="4343400" cy="4876800"/>
          </a:xfrm>
        </p:spPr>
      </p:pic>
      <p:sp>
        <p:nvSpPr>
          <p:cNvPr id="81926" name="TextBox 6"/>
          <p:cNvSpPr txBox="1">
            <a:spLocks noChangeArrowheads="1"/>
          </p:cNvSpPr>
          <p:nvPr/>
        </p:nvSpPr>
        <p:spPr bwMode="auto">
          <a:xfrm>
            <a:off x="5072066" y="285728"/>
            <a:ext cx="4071934" cy="6001643"/>
          </a:xfrm>
          <a:prstGeom prst="rect">
            <a:avLst/>
          </a:prstGeom>
          <a:noFill/>
          <a:ln w="9525">
            <a:noFill/>
            <a:miter lim="800000"/>
            <a:headEnd/>
            <a:tailEnd/>
          </a:ln>
        </p:spPr>
        <p:txBody>
          <a:bodyPr wrap="square">
            <a:spAutoFit/>
          </a:bodyPr>
          <a:lstStyle/>
          <a:p>
            <a:pPr>
              <a:lnSpc>
                <a:spcPct val="150000"/>
              </a:lnSpc>
            </a:pPr>
            <a:r>
              <a:rPr lang="en-US" sz="3200" b="1" dirty="0">
                <a:solidFill>
                  <a:srgbClr val="00B050"/>
                </a:solidFill>
                <a:latin typeface="Nyala" pitchFamily="2" charset="0"/>
              </a:rPr>
              <a:t>Chest : a diagonal fold measured midway between the anterior axillary line and nipple of men and one third the distance between the anterior axillary line and nipple for women  </a:t>
            </a:r>
          </a:p>
        </p:txBody>
      </p:sp>
      <p:sp>
        <p:nvSpPr>
          <p:cNvPr id="5" name="Slide Number Placeholder 4"/>
          <p:cNvSpPr>
            <a:spLocks noGrp="1"/>
          </p:cNvSpPr>
          <p:nvPr>
            <p:ph type="sldNum" sz="quarter" idx="12"/>
          </p:nvPr>
        </p:nvSpPr>
        <p:spPr/>
        <p:txBody>
          <a:bodyPr/>
          <a:lstStyle/>
          <a:p>
            <a:fld id="{DAF68474-BD3B-4D74-91DD-90D9CFE9D7DB}" type="slidenum">
              <a:rPr lang="en-IN" smtClean="0"/>
              <a:pPr/>
              <a:t>51</a:t>
            </a:fld>
            <a:endParaRPr lang="en-IN"/>
          </a:p>
        </p:txBody>
      </p:sp>
      <p:sp>
        <p:nvSpPr>
          <p:cNvPr id="6" name="Date Placeholder 5"/>
          <p:cNvSpPr>
            <a:spLocks noGrp="1"/>
          </p:cNvSpPr>
          <p:nvPr>
            <p:ph type="dt" sz="half" idx="10"/>
          </p:nvPr>
        </p:nvSpPr>
        <p:spPr/>
        <p:txBody>
          <a:bodyPr/>
          <a:lstStyle/>
          <a:p>
            <a:fld id="{D23C0AC6-16C0-42AD-A702-275AAA917923}" type="datetime1">
              <a:rPr lang="en-US" smtClean="0">
                <a:solidFill>
                  <a:srgbClr val="04617B"/>
                </a:solidFill>
              </a:rPr>
              <a:pPr/>
              <a:t>6/18/2024</a:t>
            </a:fld>
            <a:endParaRPr lang="en-IN">
              <a:solidFill>
                <a:srgbClr val="04617B"/>
              </a:solidFill>
            </a:endParaRPr>
          </a:p>
        </p:txBody>
      </p:sp>
      <p:sp>
        <p:nvSpPr>
          <p:cNvPr id="7" name="Footer Placeholder 6"/>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Content Placeholder 5" descr="Midaxillary.gif"/>
          <p:cNvPicPr>
            <a:picLocks noGrp="1" noChangeAspect="1"/>
          </p:cNvPicPr>
          <p:nvPr>
            <p:ph idx="1"/>
          </p:nvPr>
        </p:nvPicPr>
        <p:blipFill>
          <a:blip r:embed="rId2" cstate="print"/>
          <a:srcRect/>
          <a:stretch>
            <a:fillRect/>
          </a:stretch>
        </p:blipFill>
        <p:spPr>
          <a:xfrm>
            <a:off x="1066800" y="1524000"/>
            <a:ext cx="2819400" cy="4114800"/>
          </a:xfrm>
        </p:spPr>
      </p:pic>
      <p:sp>
        <p:nvSpPr>
          <p:cNvPr id="3" name="Title 2"/>
          <p:cNvSpPr>
            <a:spLocks noGrp="1"/>
          </p:cNvSpPr>
          <p:nvPr>
            <p:ph type="title"/>
          </p:nvPr>
        </p:nvSpPr>
        <p:spPr/>
        <p:txBody>
          <a:bodyPr>
            <a:normAutofit/>
          </a:bodyPr>
          <a:lstStyle/>
          <a:p>
            <a:pPr eaLnBrk="1" hangingPunct="1">
              <a:defRPr/>
            </a:pPr>
            <a:r>
              <a:rPr lang="en-US" sz="3600" b="1" dirty="0">
                <a:solidFill>
                  <a:srgbClr val="0070C0"/>
                </a:solidFill>
                <a:latin typeface="Poor Richard" pitchFamily="18" charset="0"/>
              </a:rPr>
              <a:t>Midaxillary</a:t>
            </a:r>
          </a:p>
        </p:txBody>
      </p:sp>
      <p:sp>
        <p:nvSpPr>
          <p:cNvPr id="82950" name="TextBox 6"/>
          <p:cNvSpPr txBox="1">
            <a:spLocks noChangeArrowheads="1"/>
          </p:cNvSpPr>
          <p:nvPr/>
        </p:nvSpPr>
        <p:spPr bwMode="auto">
          <a:xfrm>
            <a:off x="4500562" y="1357298"/>
            <a:ext cx="3505200" cy="3711401"/>
          </a:xfrm>
          <a:prstGeom prst="rect">
            <a:avLst/>
          </a:prstGeom>
          <a:noFill/>
          <a:ln w="9525">
            <a:noFill/>
            <a:miter lim="800000"/>
            <a:headEnd/>
            <a:tailEnd/>
          </a:ln>
        </p:spPr>
        <p:txBody>
          <a:bodyPr>
            <a:spAutoFit/>
          </a:bodyPr>
          <a:lstStyle/>
          <a:p>
            <a:pPr>
              <a:lnSpc>
                <a:spcPct val="150000"/>
              </a:lnSpc>
            </a:pPr>
            <a:r>
              <a:rPr lang="en-US" sz="3200" b="1" dirty="0">
                <a:solidFill>
                  <a:srgbClr val="00B050"/>
                </a:solidFill>
                <a:latin typeface="Nyala" pitchFamily="2" charset="0"/>
              </a:rPr>
              <a:t>Midaxillary : a vertical fold taken on the midaxillary line at the level of xiphoid process </a:t>
            </a:r>
          </a:p>
        </p:txBody>
      </p:sp>
      <p:sp>
        <p:nvSpPr>
          <p:cNvPr id="5" name="Slide Number Placeholder 4"/>
          <p:cNvSpPr>
            <a:spLocks noGrp="1"/>
          </p:cNvSpPr>
          <p:nvPr>
            <p:ph type="sldNum" sz="quarter" idx="12"/>
          </p:nvPr>
        </p:nvSpPr>
        <p:spPr/>
        <p:txBody>
          <a:bodyPr/>
          <a:lstStyle/>
          <a:p>
            <a:fld id="{DAF68474-BD3B-4D74-91DD-90D9CFE9D7DB}" type="slidenum">
              <a:rPr lang="en-IN" smtClean="0"/>
              <a:pPr/>
              <a:t>52</a:t>
            </a:fld>
            <a:endParaRPr lang="en-IN"/>
          </a:p>
        </p:txBody>
      </p:sp>
      <p:sp>
        <p:nvSpPr>
          <p:cNvPr id="6" name="Date Placeholder 5"/>
          <p:cNvSpPr>
            <a:spLocks noGrp="1"/>
          </p:cNvSpPr>
          <p:nvPr>
            <p:ph type="dt" sz="half" idx="10"/>
          </p:nvPr>
        </p:nvSpPr>
        <p:spPr/>
        <p:txBody>
          <a:bodyPr/>
          <a:lstStyle/>
          <a:p>
            <a:fld id="{EE3D648E-9018-41D5-A4D4-59584DBE7EE3}" type="datetime1">
              <a:rPr lang="en-US" smtClean="0">
                <a:solidFill>
                  <a:srgbClr val="04617B"/>
                </a:solidFill>
              </a:rPr>
              <a:pPr/>
              <a:t>6/18/2024</a:t>
            </a:fld>
            <a:endParaRPr lang="en-IN">
              <a:solidFill>
                <a:srgbClr val="04617B"/>
              </a:solidFill>
            </a:endParaRPr>
          </a:p>
        </p:txBody>
      </p:sp>
      <p:sp>
        <p:nvSpPr>
          <p:cNvPr id="7" name="Footer Placeholder 6"/>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Content Placeholder 5" descr="Supscapular.gif"/>
          <p:cNvPicPr>
            <a:picLocks noGrp="1" noChangeAspect="1"/>
          </p:cNvPicPr>
          <p:nvPr>
            <p:ph idx="1"/>
          </p:nvPr>
        </p:nvPicPr>
        <p:blipFill>
          <a:blip r:embed="rId2" cstate="print"/>
          <a:srcRect/>
          <a:stretch>
            <a:fillRect/>
          </a:stretch>
        </p:blipFill>
        <p:spPr>
          <a:xfrm>
            <a:off x="990600" y="1981200"/>
            <a:ext cx="3276600" cy="4114800"/>
          </a:xfrm>
        </p:spPr>
      </p:pic>
      <p:sp>
        <p:nvSpPr>
          <p:cNvPr id="3" name="Title 2"/>
          <p:cNvSpPr>
            <a:spLocks noGrp="1"/>
          </p:cNvSpPr>
          <p:nvPr>
            <p:ph type="title"/>
          </p:nvPr>
        </p:nvSpPr>
        <p:spPr/>
        <p:txBody>
          <a:bodyPr>
            <a:normAutofit/>
          </a:bodyPr>
          <a:lstStyle/>
          <a:p>
            <a:pPr eaLnBrk="1" hangingPunct="1">
              <a:defRPr/>
            </a:pPr>
            <a:r>
              <a:rPr lang="en-US" sz="3600" b="1" dirty="0">
                <a:solidFill>
                  <a:srgbClr val="0070C0"/>
                </a:solidFill>
                <a:latin typeface="Poor Richard" pitchFamily="18" charset="0"/>
              </a:rPr>
              <a:t>Sub scapular</a:t>
            </a:r>
          </a:p>
        </p:txBody>
      </p:sp>
      <p:sp>
        <p:nvSpPr>
          <p:cNvPr id="83974" name="TextBox 7"/>
          <p:cNvSpPr txBox="1">
            <a:spLocks noChangeArrowheads="1"/>
          </p:cNvSpPr>
          <p:nvPr/>
        </p:nvSpPr>
        <p:spPr bwMode="auto">
          <a:xfrm>
            <a:off x="5257800" y="2133600"/>
            <a:ext cx="3429000" cy="3711401"/>
          </a:xfrm>
          <a:prstGeom prst="rect">
            <a:avLst/>
          </a:prstGeom>
          <a:noFill/>
          <a:ln w="9525">
            <a:noFill/>
            <a:miter lim="800000"/>
            <a:headEnd/>
            <a:tailEnd/>
          </a:ln>
        </p:spPr>
        <p:txBody>
          <a:bodyPr>
            <a:spAutoFit/>
          </a:bodyPr>
          <a:lstStyle/>
          <a:p>
            <a:pPr>
              <a:lnSpc>
                <a:spcPct val="150000"/>
              </a:lnSpc>
            </a:pPr>
            <a:r>
              <a:rPr lang="en-US" sz="3200" b="1" dirty="0">
                <a:solidFill>
                  <a:srgbClr val="00B050"/>
                </a:solidFill>
                <a:latin typeface="Nyala" pitchFamily="2" charset="0"/>
              </a:rPr>
              <a:t>Sub scapular : a diagonal fold of 1-2 cm below the inferior angle of scapula </a:t>
            </a:r>
          </a:p>
        </p:txBody>
      </p:sp>
      <p:sp>
        <p:nvSpPr>
          <p:cNvPr id="5" name="Slide Number Placeholder 4"/>
          <p:cNvSpPr>
            <a:spLocks noGrp="1"/>
          </p:cNvSpPr>
          <p:nvPr>
            <p:ph type="sldNum" sz="quarter" idx="12"/>
          </p:nvPr>
        </p:nvSpPr>
        <p:spPr/>
        <p:txBody>
          <a:bodyPr/>
          <a:lstStyle/>
          <a:p>
            <a:fld id="{DAF68474-BD3B-4D74-91DD-90D9CFE9D7DB}" type="slidenum">
              <a:rPr lang="en-IN" smtClean="0"/>
              <a:pPr/>
              <a:t>53</a:t>
            </a:fld>
            <a:endParaRPr lang="en-IN"/>
          </a:p>
        </p:txBody>
      </p:sp>
      <p:sp>
        <p:nvSpPr>
          <p:cNvPr id="6" name="Date Placeholder 5"/>
          <p:cNvSpPr>
            <a:spLocks noGrp="1"/>
          </p:cNvSpPr>
          <p:nvPr>
            <p:ph type="dt" sz="half" idx="10"/>
          </p:nvPr>
        </p:nvSpPr>
        <p:spPr/>
        <p:txBody>
          <a:bodyPr/>
          <a:lstStyle/>
          <a:p>
            <a:fld id="{D766050B-8F2B-4787-938B-736CC10775F5}" type="datetime1">
              <a:rPr lang="en-US" smtClean="0">
                <a:solidFill>
                  <a:srgbClr val="04617B"/>
                </a:solidFill>
              </a:rPr>
              <a:pPr/>
              <a:t>6/18/2024</a:t>
            </a:fld>
            <a:endParaRPr lang="en-IN">
              <a:solidFill>
                <a:srgbClr val="04617B"/>
              </a:solidFill>
            </a:endParaRPr>
          </a:p>
        </p:txBody>
      </p:sp>
      <p:sp>
        <p:nvSpPr>
          <p:cNvPr id="7" name="Footer Placeholder 6"/>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Content Placeholder 5" descr="Abdomen.gif"/>
          <p:cNvPicPr>
            <a:picLocks noGrp="1" noChangeAspect="1"/>
          </p:cNvPicPr>
          <p:nvPr>
            <p:ph idx="1"/>
          </p:nvPr>
        </p:nvPicPr>
        <p:blipFill>
          <a:blip r:embed="rId2" cstate="print"/>
          <a:srcRect/>
          <a:stretch>
            <a:fillRect/>
          </a:stretch>
        </p:blipFill>
        <p:spPr>
          <a:xfrm>
            <a:off x="914400" y="2314575"/>
            <a:ext cx="2971800" cy="3476625"/>
          </a:xfrm>
        </p:spPr>
      </p:pic>
      <p:sp>
        <p:nvSpPr>
          <p:cNvPr id="3" name="Title 2"/>
          <p:cNvSpPr>
            <a:spLocks noGrp="1"/>
          </p:cNvSpPr>
          <p:nvPr>
            <p:ph type="title"/>
          </p:nvPr>
        </p:nvSpPr>
        <p:spPr/>
        <p:txBody>
          <a:bodyPr>
            <a:normAutofit/>
          </a:bodyPr>
          <a:lstStyle/>
          <a:p>
            <a:pPr eaLnBrk="1" hangingPunct="1">
              <a:defRPr/>
            </a:pPr>
            <a:r>
              <a:rPr lang="en-US" sz="3600" b="1" dirty="0">
                <a:solidFill>
                  <a:srgbClr val="0070C0"/>
                </a:solidFill>
                <a:latin typeface="Poor Richard" pitchFamily="18" charset="0"/>
              </a:rPr>
              <a:t>Abdominal</a:t>
            </a:r>
          </a:p>
        </p:txBody>
      </p:sp>
      <p:sp>
        <p:nvSpPr>
          <p:cNvPr id="84998" name="TextBox 6"/>
          <p:cNvSpPr txBox="1">
            <a:spLocks noChangeArrowheads="1"/>
          </p:cNvSpPr>
          <p:nvPr/>
        </p:nvSpPr>
        <p:spPr bwMode="auto">
          <a:xfrm>
            <a:off x="4786314" y="2357430"/>
            <a:ext cx="3733800" cy="2234073"/>
          </a:xfrm>
          <a:prstGeom prst="rect">
            <a:avLst/>
          </a:prstGeom>
          <a:noFill/>
          <a:ln w="9525">
            <a:noFill/>
            <a:miter lim="800000"/>
            <a:headEnd/>
            <a:tailEnd/>
          </a:ln>
        </p:spPr>
        <p:txBody>
          <a:bodyPr>
            <a:spAutoFit/>
          </a:bodyPr>
          <a:lstStyle/>
          <a:p>
            <a:pPr>
              <a:lnSpc>
                <a:spcPct val="150000"/>
              </a:lnSpc>
            </a:pPr>
            <a:r>
              <a:rPr lang="en-US" sz="3200" b="1" dirty="0">
                <a:solidFill>
                  <a:srgbClr val="00B050"/>
                </a:solidFill>
                <a:latin typeface="Nyala" pitchFamily="2" charset="0"/>
              </a:rPr>
              <a:t>Abdominal : vertical fold measured 2cm right of umbilicus</a:t>
            </a:r>
          </a:p>
        </p:txBody>
      </p:sp>
      <p:sp>
        <p:nvSpPr>
          <p:cNvPr id="5" name="Slide Number Placeholder 4"/>
          <p:cNvSpPr>
            <a:spLocks noGrp="1"/>
          </p:cNvSpPr>
          <p:nvPr>
            <p:ph type="sldNum" sz="quarter" idx="12"/>
          </p:nvPr>
        </p:nvSpPr>
        <p:spPr/>
        <p:txBody>
          <a:bodyPr/>
          <a:lstStyle/>
          <a:p>
            <a:fld id="{DAF68474-BD3B-4D74-91DD-90D9CFE9D7DB}" type="slidenum">
              <a:rPr lang="en-IN" smtClean="0"/>
              <a:pPr/>
              <a:t>54</a:t>
            </a:fld>
            <a:endParaRPr lang="en-IN"/>
          </a:p>
        </p:txBody>
      </p:sp>
      <p:sp>
        <p:nvSpPr>
          <p:cNvPr id="6" name="Date Placeholder 5"/>
          <p:cNvSpPr>
            <a:spLocks noGrp="1"/>
          </p:cNvSpPr>
          <p:nvPr>
            <p:ph type="dt" sz="half" idx="10"/>
          </p:nvPr>
        </p:nvSpPr>
        <p:spPr/>
        <p:txBody>
          <a:bodyPr/>
          <a:lstStyle/>
          <a:p>
            <a:fld id="{DB88B2D6-CFC0-4BF4-BB51-0DD6D0A4717C}" type="datetime1">
              <a:rPr lang="en-US" smtClean="0">
                <a:solidFill>
                  <a:srgbClr val="04617B"/>
                </a:solidFill>
              </a:rPr>
              <a:pPr/>
              <a:t>6/18/2024</a:t>
            </a:fld>
            <a:endParaRPr lang="en-IN">
              <a:solidFill>
                <a:srgbClr val="04617B"/>
              </a:solidFill>
            </a:endParaRPr>
          </a:p>
        </p:txBody>
      </p:sp>
      <p:sp>
        <p:nvSpPr>
          <p:cNvPr id="7" name="Footer Placeholder 6"/>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Content Placeholder 5" descr="Suprailiac.gif"/>
          <p:cNvPicPr>
            <a:picLocks noGrp="1" noChangeAspect="1"/>
          </p:cNvPicPr>
          <p:nvPr>
            <p:ph idx="1"/>
          </p:nvPr>
        </p:nvPicPr>
        <p:blipFill>
          <a:blip r:embed="rId2" cstate="print"/>
          <a:srcRect/>
          <a:stretch>
            <a:fillRect/>
          </a:stretch>
        </p:blipFill>
        <p:spPr>
          <a:xfrm>
            <a:off x="1066800" y="1676400"/>
            <a:ext cx="2362200" cy="4495800"/>
          </a:xfrm>
        </p:spPr>
      </p:pic>
      <p:sp>
        <p:nvSpPr>
          <p:cNvPr id="3" name="Title 2"/>
          <p:cNvSpPr>
            <a:spLocks noGrp="1"/>
          </p:cNvSpPr>
          <p:nvPr>
            <p:ph type="title"/>
          </p:nvPr>
        </p:nvSpPr>
        <p:spPr/>
        <p:txBody>
          <a:bodyPr>
            <a:normAutofit/>
          </a:bodyPr>
          <a:lstStyle/>
          <a:p>
            <a:pPr eaLnBrk="1" hangingPunct="1">
              <a:defRPr/>
            </a:pPr>
            <a:r>
              <a:rPr lang="en-US" sz="3600" b="1" dirty="0">
                <a:solidFill>
                  <a:srgbClr val="0070C0"/>
                </a:solidFill>
                <a:latin typeface="Poor Richard" pitchFamily="18" charset="0"/>
              </a:rPr>
              <a:t>Suprailiac</a:t>
            </a:r>
          </a:p>
        </p:txBody>
      </p:sp>
      <p:sp>
        <p:nvSpPr>
          <p:cNvPr id="86022" name="TextBox 6"/>
          <p:cNvSpPr txBox="1">
            <a:spLocks noChangeArrowheads="1"/>
          </p:cNvSpPr>
          <p:nvPr/>
        </p:nvSpPr>
        <p:spPr bwMode="auto">
          <a:xfrm>
            <a:off x="4857752" y="1928802"/>
            <a:ext cx="3810000" cy="2972737"/>
          </a:xfrm>
          <a:prstGeom prst="rect">
            <a:avLst/>
          </a:prstGeom>
          <a:noFill/>
          <a:ln w="9525">
            <a:noFill/>
            <a:miter lim="800000"/>
            <a:headEnd/>
            <a:tailEnd/>
          </a:ln>
        </p:spPr>
        <p:txBody>
          <a:bodyPr>
            <a:spAutoFit/>
          </a:bodyPr>
          <a:lstStyle/>
          <a:p>
            <a:pPr>
              <a:lnSpc>
                <a:spcPct val="150000"/>
              </a:lnSpc>
            </a:pPr>
            <a:r>
              <a:rPr lang="en-US" sz="3200" b="1" dirty="0">
                <a:solidFill>
                  <a:srgbClr val="00B050"/>
                </a:solidFill>
                <a:latin typeface="Nyala" pitchFamily="2" charset="0"/>
              </a:rPr>
              <a:t>Suprailiac : taken superiorly to the iliac crest in the anterior axillary line </a:t>
            </a:r>
          </a:p>
        </p:txBody>
      </p:sp>
      <p:sp>
        <p:nvSpPr>
          <p:cNvPr id="5" name="Slide Number Placeholder 4"/>
          <p:cNvSpPr>
            <a:spLocks noGrp="1"/>
          </p:cNvSpPr>
          <p:nvPr>
            <p:ph type="sldNum" sz="quarter" idx="12"/>
          </p:nvPr>
        </p:nvSpPr>
        <p:spPr/>
        <p:txBody>
          <a:bodyPr/>
          <a:lstStyle/>
          <a:p>
            <a:fld id="{DAF68474-BD3B-4D74-91DD-90D9CFE9D7DB}" type="slidenum">
              <a:rPr lang="en-IN" smtClean="0"/>
              <a:pPr/>
              <a:t>55</a:t>
            </a:fld>
            <a:endParaRPr lang="en-IN"/>
          </a:p>
        </p:txBody>
      </p:sp>
      <p:sp>
        <p:nvSpPr>
          <p:cNvPr id="6" name="Date Placeholder 5"/>
          <p:cNvSpPr>
            <a:spLocks noGrp="1"/>
          </p:cNvSpPr>
          <p:nvPr>
            <p:ph type="dt" sz="half" idx="10"/>
          </p:nvPr>
        </p:nvSpPr>
        <p:spPr/>
        <p:txBody>
          <a:bodyPr/>
          <a:lstStyle/>
          <a:p>
            <a:fld id="{D566DB9E-E436-465D-B8F7-597428E9C0F8}" type="datetime1">
              <a:rPr lang="en-US" smtClean="0">
                <a:solidFill>
                  <a:srgbClr val="04617B"/>
                </a:solidFill>
              </a:rPr>
              <a:pPr/>
              <a:t>6/18/2024</a:t>
            </a:fld>
            <a:endParaRPr lang="en-IN">
              <a:solidFill>
                <a:srgbClr val="04617B"/>
              </a:solidFill>
            </a:endParaRPr>
          </a:p>
        </p:txBody>
      </p:sp>
      <p:sp>
        <p:nvSpPr>
          <p:cNvPr id="7" name="Footer Placeholder 6"/>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Content Placeholder 6" descr="Thigh.gif"/>
          <p:cNvPicPr>
            <a:picLocks noGrp="1" noChangeAspect="1"/>
          </p:cNvPicPr>
          <p:nvPr>
            <p:ph idx="1"/>
          </p:nvPr>
        </p:nvPicPr>
        <p:blipFill>
          <a:blip r:embed="rId2" cstate="print"/>
          <a:srcRect/>
          <a:stretch>
            <a:fillRect/>
          </a:stretch>
        </p:blipFill>
        <p:spPr>
          <a:xfrm>
            <a:off x="169863" y="1752600"/>
            <a:ext cx="4249737" cy="4038600"/>
          </a:xfrm>
        </p:spPr>
      </p:pic>
      <p:sp>
        <p:nvSpPr>
          <p:cNvPr id="3" name="Title 2"/>
          <p:cNvSpPr>
            <a:spLocks noGrp="1"/>
          </p:cNvSpPr>
          <p:nvPr>
            <p:ph type="title"/>
          </p:nvPr>
        </p:nvSpPr>
        <p:spPr/>
        <p:txBody>
          <a:bodyPr>
            <a:normAutofit/>
          </a:bodyPr>
          <a:lstStyle/>
          <a:p>
            <a:pPr eaLnBrk="1" hangingPunct="1">
              <a:defRPr/>
            </a:pPr>
            <a:r>
              <a:rPr lang="en-US" sz="3600" b="1" dirty="0">
                <a:solidFill>
                  <a:srgbClr val="0070C0"/>
                </a:solidFill>
                <a:latin typeface="Poor Richard" pitchFamily="18" charset="0"/>
              </a:rPr>
              <a:t>Thigh</a:t>
            </a:r>
          </a:p>
        </p:txBody>
      </p:sp>
      <p:sp>
        <p:nvSpPr>
          <p:cNvPr id="87046" name="TextBox 7"/>
          <p:cNvSpPr txBox="1">
            <a:spLocks noChangeArrowheads="1"/>
          </p:cNvSpPr>
          <p:nvPr/>
        </p:nvSpPr>
        <p:spPr bwMode="auto">
          <a:xfrm>
            <a:off x="4929190" y="1071546"/>
            <a:ext cx="3505200" cy="5188728"/>
          </a:xfrm>
          <a:prstGeom prst="rect">
            <a:avLst/>
          </a:prstGeom>
          <a:noFill/>
          <a:ln w="9525">
            <a:noFill/>
            <a:miter lim="800000"/>
            <a:headEnd/>
            <a:tailEnd/>
          </a:ln>
        </p:spPr>
        <p:txBody>
          <a:bodyPr>
            <a:spAutoFit/>
          </a:bodyPr>
          <a:lstStyle/>
          <a:p>
            <a:pPr>
              <a:lnSpc>
                <a:spcPct val="150000"/>
              </a:lnSpc>
            </a:pPr>
            <a:r>
              <a:rPr lang="en-US" sz="3200" b="1" dirty="0">
                <a:solidFill>
                  <a:srgbClr val="00B050"/>
                </a:solidFill>
                <a:latin typeface="Nyala" pitchFamily="2" charset="0"/>
              </a:rPr>
              <a:t>Thigh : a vertical fold taken midway between the top of the patella and the inguinal crease on the anterior midline of the thigh </a:t>
            </a:r>
          </a:p>
        </p:txBody>
      </p:sp>
      <p:sp>
        <p:nvSpPr>
          <p:cNvPr id="5" name="Slide Number Placeholder 4"/>
          <p:cNvSpPr>
            <a:spLocks noGrp="1"/>
          </p:cNvSpPr>
          <p:nvPr>
            <p:ph type="sldNum" sz="quarter" idx="12"/>
          </p:nvPr>
        </p:nvSpPr>
        <p:spPr/>
        <p:txBody>
          <a:bodyPr/>
          <a:lstStyle/>
          <a:p>
            <a:fld id="{DAF68474-BD3B-4D74-91DD-90D9CFE9D7DB}" type="slidenum">
              <a:rPr lang="en-IN" smtClean="0"/>
              <a:pPr/>
              <a:t>56</a:t>
            </a:fld>
            <a:endParaRPr lang="en-IN"/>
          </a:p>
        </p:txBody>
      </p:sp>
      <p:sp>
        <p:nvSpPr>
          <p:cNvPr id="6" name="Date Placeholder 5"/>
          <p:cNvSpPr>
            <a:spLocks noGrp="1"/>
          </p:cNvSpPr>
          <p:nvPr>
            <p:ph type="dt" sz="half" idx="10"/>
          </p:nvPr>
        </p:nvSpPr>
        <p:spPr/>
        <p:txBody>
          <a:bodyPr/>
          <a:lstStyle/>
          <a:p>
            <a:fld id="{677044DA-BC7B-4391-B054-BB7D20EE1115}" type="datetime1">
              <a:rPr lang="en-US" smtClean="0">
                <a:solidFill>
                  <a:srgbClr val="04617B"/>
                </a:solidFill>
              </a:rPr>
              <a:pPr/>
              <a:t>6/18/2024</a:t>
            </a:fld>
            <a:endParaRPr lang="en-IN">
              <a:solidFill>
                <a:srgbClr val="04617B"/>
              </a:solidFill>
            </a:endParaRPr>
          </a:p>
        </p:txBody>
      </p:sp>
      <p:sp>
        <p:nvSpPr>
          <p:cNvPr id="7" name="Footer Placeholder 6"/>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Poor Richard" pitchFamily="18" charset="0"/>
              </a:rPr>
              <a:t>Equations</a:t>
            </a:r>
            <a:endParaRPr lang="en-IN" sz="3600" b="1" dirty="0">
              <a:solidFill>
                <a:srgbClr val="0070C0"/>
              </a:solidFill>
              <a:latin typeface="Poor Richard" pitchFamily="18" charset="0"/>
            </a:endParaRPr>
          </a:p>
        </p:txBody>
      </p:sp>
      <p:sp>
        <p:nvSpPr>
          <p:cNvPr id="3" name="Content Placeholder 2"/>
          <p:cNvSpPr>
            <a:spLocks noGrp="1"/>
          </p:cNvSpPr>
          <p:nvPr>
            <p:ph sz="quarter" idx="1"/>
          </p:nvPr>
        </p:nvSpPr>
        <p:spPr>
          <a:xfrm>
            <a:off x="428596" y="1447800"/>
            <a:ext cx="8258204" cy="4572000"/>
          </a:xfrm>
        </p:spPr>
        <p:txBody>
          <a:bodyPr>
            <a:noAutofit/>
          </a:bodyPr>
          <a:lstStyle/>
          <a:p>
            <a:pPr>
              <a:buFont typeface="Wingdings 3" pitchFamily="18" charset="2"/>
              <a:buNone/>
            </a:pPr>
            <a:r>
              <a:rPr lang="en-US" sz="3200" b="1" dirty="0">
                <a:solidFill>
                  <a:srgbClr val="00B050"/>
                </a:solidFill>
                <a:latin typeface="Nyala" pitchFamily="2" charset="0"/>
              </a:rPr>
              <a:t>Men </a:t>
            </a:r>
          </a:p>
          <a:p>
            <a:r>
              <a:rPr lang="en-US" sz="3200" b="1" dirty="0">
                <a:solidFill>
                  <a:srgbClr val="0070C0"/>
                </a:solidFill>
                <a:latin typeface="Nyala" pitchFamily="2" charset="0"/>
              </a:rPr>
              <a:t>Seven site </a:t>
            </a:r>
          </a:p>
          <a:p>
            <a:pPr>
              <a:buFont typeface="Wingdings 3" pitchFamily="18" charset="2"/>
              <a:buNone/>
            </a:pPr>
            <a:r>
              <a:rPr lang="en-US" sz="3200" b="1" dirty="0">
                <a:solidFill>
                  <a:srgbClr val="00B050"/>
                </a:solidFill>
                <a:latin typeface="Nyala" pitchFamily="2" charset="0"/>
              </a:rPr>
              <a:t>Db = 1.112 – 0.00043499(sum of 7SKF)+0.00000055</a:t>
            </a:r>
          </a:p>
          <a:p>
            <a:pPr>
              <a:buFont typeface="Wingdings 3" pitchFamily="18" charset="2"/>
              <a:buNone/>
            </a:pPr>
            <a:r>
              <a:rPr lang="en-US" sz="3200" b="1" dirty="0">
                <a:solidFill>
                  <a:srgbClr val="00B050"/>
                </a:solidFill>
                <a:latin typeface="Nyala" pitchFamily="2" charset="0"/>
              </a:rPr>
              <a:t>( sum of 7 SKF)</a:t>
            </a:r>
            <a:r>
              <a:rPr lang="en-US" sz="3200" b="1" baseline="30000" dirty="0">
                <a:solidFill>
                  <a:srgbClr val="00B050"/>
                </a:solidFill>
                <a:latin typeface="Nyala" pitchFamily="2" charset="0"/>
              </a:rPr>
              <a:t>2 </a:t>
            </a:r>
            <a:r>
              <a:rPr lang="en-US" sz="3200" b="1" dirty="0">
                <a:solidFill>
                  <a:srgbClr val="00B050"/>
                </a:solidFill>
                <a:latin typeface="Nyala" pitchFamily="2" charset="0"/>
              </a:rPr>
              <a:t> - 0.00028826(age)</a:t>
            </a:r>
          </a:p>
          <a:p>
            <a:r>
              <a:rPr lang="en-US" sz="3200" b="1" dirty="0">
                <a:solidFill>
                  <a:srgbClr val="00B050"/>
                </a:solidFill>
                <a:latin typeface="Nyala" pitchFamily="2" charset="0"/>
              </a:rPr>
              <a:t> </a:t>
            </a:r>
            <a:r>
              <a:rPr lang="en-US" sz="3200" b="1" dirty="0">
                <a:solidFill>
                  <a:srgbClr val="0070C0"/>
                </a:solidFill>
                <a:latin typeface="Nyala" pitchFamily="2" charset="0"/>
              </a:rPr>
              <a:t>Three site </a:t>
            </a:r>
            <a:r>
              <a:rPr lang="en-US" sz="3200" b="1" dirty="0">
                <a:solidFill>
                  <a:srgbClr val="00B050"/>
                </a:solidFill>
                <a:latin typeface="Nyala" pitchFamily="2" charset="0"/>
              </a:rPr>
              <a:t>( chest , triceps , </a:t>
            </a:r>
            <a:r>
              <a:rPr lang="en-US" sz="3200" b="1" dirty="0" err="1">
                <a:solidFill>
                  <a:srgbClr val="00B050"/>
                </a:solidFill>
                <a:latin typeface="Nyala" pitchFamily="2" charset="0"/>
              </a:rPr>
              <a:t>subscapular</a:t>
            </a:r>
            <a:r>
              <a:rPr lang="en-US" sz="3200" b="1" dirty="0">
                <a:solidFill>
                  <a:srgbClr val="00B050"/>
                </a:solidFill>
                <a:latin typeface="Nyala" pitchFamily="2" charset="0"/>
              </a:rPr>
              <a:t>)</a:t>
            </a:r>
          </a:p>
          <a:p>
            <a:pPr>
              <a:buFont typeface="Wingdings 3" pitchFamily="18" charset="2"/>
              <a:buNone/>
            </a:pPr>
            <a:r>
              <a:rPr lang="en-US" sz="3200" b="1" dirty="0">
                <a:solidFill>
                  <a:srgbClr val="00B050"/>
                </a:solidFill>
                <a:latin typeface="Nyala" pitchFamily="2" charset="0"/>
              </a:rPr>
              <a:t>Db=1.1125025– 0.0013125(sum of 3SKF)+0.0000055</a:t>
            </a:r>
          </a:p>
          <a:p>
            <a:pPr>
              <a:buFont typeface="Wingdings 3" pitchFamily="18" charset="2"/>
              <a:buNone/>
            </a:pPr>
            <a:r>
              <a:rPr lang="en-US" sz="3200" b="1" dirty="0">
                <a:solidFill>
                  <a:srgbClr val="00B050"/>
                </a:solidFill>
                <a:latin typeface="Nyala" pitchFamily="2" charset="0"/>
              </a:rPr>
              <a:t>(sum of 3 SKF)</a:t>
            </a:r>
            <a:r>
              <a:rPr lang="en-US" sz="3200" b="1" baseline="30000" dirty="0">
                <a:solidFill>
                  <a:srgbClr val="00B050"/>
                </a:solidFill>
                <a:latin typeface="Nyala" pitchFamily="2" charset="0"/>
              </a:rPr>
              <a:t>2 </a:t>
            </a:r>
            <a:r>
              <a:rPr lang="en-US" sz="3200" b="1" dirty="0">
                <a:solidFill>
                  <a:srgbClr val="00B050"/>
                </a:solidFill>
                <a:latin typeface="Nyala" pitchFamily="2" charset="0"/>
              </a:rPr>
              <a:t> - 0.000244(age)</a:t>
            </a:r>
          </a:p>
        </p:txBody>
      </p:sp>
      <p:sp>
        <p:nvSpPr>
          <p:cNvPr id="4" name="Slide Number Placeholder 3"/>
          <p:cNvSpPr>
            <a:spLocks noGrp="1"/>
          </p:cNvSpPr>
          <p:nvPr>
            <p:ph type="sldNum" sz="quarter" idx="12"/>
          </p:nvPr>
        </p:nvSpPr>
        <p:spPr/>
        <p:txBody>
          <a:bodyPr/>
          <a:lstStyle/>
          <a:p>
            <a:fld id="{DAF68474-BD3B-4D74-91DD-90D9CFE9D7DB}" type="slidenum">
              <a:rPr lang="en-IN" smtClean="0"/>
              <a:pPr/>
              <a:t>57</a:t>
            </a:fld>
            <a:endParaRPr lang="en-IN"/>
          </a:p>
        </p:txBody>
      </p:sp>
      <p:sp>
        <p:nvSpPr>
          <p:cNvPr id="5" name="Date Placeholder 4"/>
          <p:cNvSpPr>
            <a:spLocks noGrp="1"/>
          </p:cNvSpPr>
          <p:nvPr>
            <p:ph type="dt" sz="half" idx="10"/>
          </p:nvPr>
        </p:nvSpPr>
        <p:spPr/>
        <p:txBody>
          <a:bodyPr/>
          <a:lstStyle/>
          <a:p>
            <a:fld id="{17DADC6B-9BC8-48A0-94C8-89DAB7C9A176}"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Poor Richard" pitchFamily="18" charset="0"/>
              </a:rPr>
              <a:t>Equations</a:t>
            </a:r>
            <a:endParaRPr lang="en-IN" sz="3600" b="1" dirty="0">
              <a:solidFill>
                <a:srgbClr val="0070C0"/>
              </a:solidFill>
              <a:latin typeface="Poor Richard" pitchFamily="18" charset="0"/>
            </a:endParaRPr>
          </a:p>
        </p:txBody>
      </p:sp>
      <p:sp>
        <p:nvSpPr>
          <p:cNvPr id="3" name="Content Placeholder 2"/>
          <p:cNvSpPr>
            <a:spLocks noGrp="1"/>
          </p:cNvSpPr>
          <p:nvPr>
            <p:ph sz="quarter" idx="1"/>
          </p:nvPr>
        </p:nvSpPr>
        <p:spPr>
          <a:xfrm>
            <a:off x="500034" y="1285860"/>
            <a:ext cx="8186766" cy="5410200"/>
          </a:xfrm>
        </p:spPr>
        <p:txBody>
          <a:bodyPr>
            <a:noAutofit/>
          </a:bodyPr>
          <a:lstStyle/>
          <a:p>
            <a:pPr>
              <a:buFont typeface="Wingdings 3" pitchFamily="18" charset="2"/>
              <a:buNone/>
            </a:pPr>
            <a:r>
              <a:rPr lang="en-US" sz="3200" b="1" dirty="0">
                <a:solidFill>
                  <a:srgbClr val="00B050"/>
                </a:solidFill>
                <a:latin typeface="Nyala" pitchFamily="2" charset="0"/>
              </a:rPr>
              <a:t>Women </a:t>
            </a:r>
          </a:p>
          <a:p>
            <a:r>
              <a:rPr lang="en-US" sz="3200" b="1" dirty="0">
                <a:solidFill>
                  <a:srgbClr val="0070C0"/>
                </a:solidFill>
                <a:latin typeface="Nyala" pitchFamily="2" charset="0"/>
              </a:rPr>
              <a:t>Seven site </a:t>
            </a:r>
          </a:p>
          <a:p>
            <a:pPr>
              <a:buFont typeface="Wingdings 3" pitchFamily="18" charset="2"/>
              <a:buNone/>
            </a:pPr>
            <a:r>
              <a:rPr lang="en-US" sz="3200" b="1" dirty="0">
                <a:solidFill>
                  <a:srgbClr val="00B050"/>
                </a:solidFill>
                <a:latin typeface="Nyala" pitchFamily="2" charset="0"/>
              </a:rPr>
              <a:t>Db= </a:t>
            </a:r>
          </a:p>
          <a:p>
            <a:pPr>
              <a:buFont typeface="Wingdings 3" pitchFamily="18" charset="2"/>
              <a:buNone/>
            </a:pPr>
            <a:r>
              <a:rPr lang="en-US" sz="3200" b="1" dirty="0">
                <a:solidFill>
                  <a:srgbClr val="00B050"/>
                </a:solidFill>
                <a:latin typeface="Nyala" pitchFamily="2" charset="0"/>
              </a:rPr>
              <a:t>1.097 – 0.00046971(sum of 7SKF)+0.00000056       ( sum of 7 SKF)</a:t>
            </a:r>
            <a:r>
              <a:rPr lang="en-US" sz="3200" b="1" baseline="30000" dirty="0">
                <a:solidFill>
                  <a:srgbClr val="00B050"/>
                </a:solidFill>
                <a:latin typeface="Nyala" pitchFamily="2" charset="0"/>
              </a:rPr>
              <a:t>2 </a:t>
            </a:r>
            <a:r>
              <a:rPr lang="en-US" sz="3200" b="1" dirty="0">
                <a:solidFill>
                  <a:srgbClr val="00B050"/>
                </a:solidFill>
                <a:latin typeface="Nyala" pitchFamily="2" charset="0"/>
              </a:rPr>
              <a:t> - 0.00012828(age)</a:t>
            </a:r>
          </a:p>
          <a:p>
            <a:r>
              <a:rPr lang="en-US" sz="3200" b="1" dirty="0">
                <a:solidFill>
                  <a:srgbClr val="0070C0"/>
                </a:solidFill>
                <a:latin typeface="Nyala" pitchFamily="2" charset="0"/>
              </a:rPr>
              <a:t>Three site</a:t>
            </a:r>
            <a:r>
              <a:rPr lang="en-US" sz="3200" b="1" dirty="0">
                <a:solidFill>
                  <a:srgbClr val="00B050"/>
                </a:solidFill>
                <a:latin typeface="Nyala" pitchFamily="2" charset="0"/>
              </a:rPr>
              <a:t>(triceps , suprailiac , abdominal)  </a:t>
            </a:r>
          </a:p>
          <a:p>
            <a:pPr>
              <a:buNone/>
            </a:pPr>
            <a:r>
              <a:rPr lang="en-US" sz="3200" b="1" dirty="0">
                <a:solidFill>
                  <a:srgbClr val="00B050"/>
                </a:solidFill>
                <a:latin typeface="Nyala" pitchFamily="2" charset="0"/>
              </a:rPr>
              <a:t>Db= </a:t>
            </a:r>
          </a:p>
          <a:p>
            <a:pPr>
              <a:buNone/>
            </a:pPr>
            <a:r>
              <a:rPr lang="en-US" sz="3200" b="1" dirty="0">
                <a:solidFill>
                  <a:srgbClr val="00B050"/>
                </a:solidFill>
                <a:latin typeface="Nyala" pitchFamily="2" charset="0"/>
              </a:rPr>
              <a:t>1.089733 – 0.0009245 (sum of  3SKF)+0.0000025   ( sum of 3 SKF)</a:t>
            </a:r>
            <a:r>
              <a:rPr lang="en-US" sz="3200" b="1" baseline="30000" dirty="0">
                <a:solidFill>
                  <a:srgbClr val="00B050"/>
                </a:solidFill>
                <a:latin typeface="Nyala" pitchFamily="2" charset="0"/>
              </a:rPr>
              <a:t>2 </a:t>
            </a:r>
            <a:r>
              <a:rPr lang="en-US" sz="3200" b="1" dirty="0">
                <a:solidFill>
                  <a:srgbClr val="00B050"/>
                </a:solidFill>
                <a:latin typeface="Nyala" pitchFamily="2" charset="0"/>
              </a:rPr>
              <a:t> - 0.0000979(age)</a:t>
            </a:r>
          </a:p>
        </p:txBody>
      </p:sp>
      <p:sp>
        <p:nvSpPr>
          <p:cNvPr id="4" name="Slide Number Placeholder 3"/>
          <p:cNvSpPr>
            <a:spLocks noGrp="1"/>
          </p:cNvSpPr>
          <p:nvPr>
            <p:ph type="sldNum" sz="quarter" idx="12"/>
          </p:nvPr>
        </p:nvSpPr>
        <p:spPr/>
        <p:txBody>
          <a:bodyPr/>
          <a:lstStyle/>
          <a:p>
            <a:fld id="{DAF68474-BD3B-4D74-91DD-90D9CFE9D7DB}" type="slidenum">
              <a:rPr lang="en-IN" smtClean="0"/>
              <a:pPr/>
              <a:t>58</a:t>
            </a:fld>
            <a:endParaRPr lang="en-IN"/>
          </a:p>
        </p:txBody>
      </p:sp>
      <p:sp>
        <p:nvSpPr>
          <p:cNvPr id="5" name="Date Placeholder 4"/>
          <p:cNvSpPr>
            <a:spLocks noGrp="1"/>
          </p:cNvSpPr>
          <p:nvPr>
            <p:ph type="dt" sz="half" idx="10"/>
          </p:nvPr>
        </p:nvSpPr>
        <p:spPr/>
        <p:txBody>
          <a:bodyPr/>
          <a:lstStyle/>
          <a:p>
            <a:fld id="{B61F6EAE-3B11-49DD-8AC1-B25BA227326B}"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1143000"/>
          </a:xfrm>
        </p:spPr>
        <p:txBody>
          <a:bodyPr>
            <a:noAutofit/>
          </a:bodyPr>
          <a:lstStyle/>
          <a:p>
            <a:r>
              <a:rPr lang="en-US" sz="3600" b="1" dirty="0">
                <a:solidFill>
                  <a:srgbClr val="0070C0"/>
                </a:solidFill>
                <a:latin typeface="Poor Richard" pitchFamily="18" charset="0"/>
              </a:rPr>
              <a:t>Conversion of body density to body </a:t>
            </a:r>
            <a:r>
              <a:rPr lang="en-US" sz="3600" b="1">
                <a:solidFill>
                  <a:srgbClr val="0070C0"/>
                </a:solidFill>
                <a:latin typeface="Poor Richard" pitchFamily="18" charset="0"/>
              </a:rPr>
              <a:t>fat percentage.</a:t>
            </a:r>
            <a:endParaRPr lang="en-IN" sz="3600" b="1" dirty="0">
              <a:solidFill>
                <a:srgbClr val="0070C0"/>
              </a:solidFill>
              <a:latin typeface="Poor Richard" pitchFamily="18" charset="0"/>
            </a:endParaRPr>
          </a:p>
        </p:txBody>
      </p:sp>
      <p:sp>
        <p:nvSpPr>
          <p:cNvPr id="3" name="Content Placeholder 2"/>
          <p:cNvSpPr>
            <a:spLocks noGrp="1"/>
          </p:cNvSpPr>
          <p:nvPr>
            <p:ph sz="quarter" idx="1"/>
          </p:nvPr>
        </p:nvSpPr>
        <p:spPr/>
        <p:txBody>
          <a:bodyPr>
            <a:normAutofit/>
          </a:bodyPr>
          <a:lstStyle/>
          <a:p>
            <a:r>
              <a:rPr lang="en-US" sz="3200" b="1" dirty="0">
                <a:solidFill>
                  <a:srgbClr val="00B050"/>
                </a:solidFill>
                <a:latin typeface="Nyala" pitchFamily="2" charset="0"/>
              </a:rPr>
              <a:t>% fat = 457/Body density -414.2</a:t>
            </a:r>
          </a:p>
          <a:p>
            <a:pPr>
              <a:buNone/>
            </a:pPr>
            <a:endParaRPr lang="en-US" sz="3200" b="1" dirty="0">
              <a:solidFill>
                <a:srgbClr val="00B050"/>
              </a:solidFill>
              <a:latin typeface="Nyala" pitchFamily="2" charset="0"/>
            </a:endParaRPr>
          </a:p>
          <a:p>
            <a:r>
              <a:rPr lang="en-US" sz="3200" b="1" dirty="0">
                <a:solidFill>
                  <a:srgbClr val="00B050"/>
                </a:solidFill>
                <a:latin typeface="Nyala" pitchFamily="2" charset="0"/>
              </a:rPr>
              <a:t>% fat =495/Body density-450</a:t>
            </a:r>
            <a:endParaRPr lang="en-IN" sz="3200" b="1" dirty="0">
              <a:solidFill>
                <a:srgbClr val="00B050"/>
              </a:solidFill>
              <a:latin typeface="Nyala" pitchFamily="2" charset="0"/>
            </a:endParaRPr>
          </a:p>
        </p:txBody>
      </p:sp>
      <p:sp>
        <p:nvSpPr>
          <p:cNvPr id="4" name="Slide Number Placeholder 3"/>
          <p:cNvSpPr>
            <a:spLocks noGrp="1"/>
          </p:cNvSpPr>
          <p:nvPr>
            <p:ph type="sldNum" sz="quarter" idx="12"/>
          </p:nvPr>
        </p:nvSpPr>
        <p:spPr/>
        <p:txBody>
          <a:bodyPr/>
          <a:lstStyle/>
          <a:p>
            <a:fld id="{DAF68474-BD3B-4D74-91DD-90D9CFE9D7DB}" type="slidenum">
              <a:rPr lang="en-IN" smtClean="0"/>
              <a:pPr/>
              <a:t>59</a:t>
            </a:fld>
            <a:endParaRPr lang="en-IN"/>
          </a:p>
        </p:txBody>
      </p:sp>
      <p:sp>
        <p:nvSpPr>
          <p:cNvPr id="5" name="Date Placeholder 4"/>
          <p:cNvSpPr>
            <a:spLocks noGrp="1"/>
          </p:cNvSpPr>
          <p:nvPr>
            <p:ph type="dt" sz="half" idx="10"/>
          </p:nvPr>
        </p:nvSpPr>
        <p:spPr/>
        <p:txBody>
          <a:bodyPr/>
          <a:lstStyle/>
          <a:p>
            <a:fld id="{1D71F561-B430-488E-A311-00F039D664FA}"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 major public health goal is to increase individual participation in regular, moderate-to-vigorous physical activity</a:t>
            </a:r>
          </a:p>
        </p:txBody>
      </p:sp>
      <p:sp>
        <p:nvSpPr>
          <p:cNvPr id="4" name="Date Placeholder 3"/>
          <p:cNvSpPr>
            <a:spLocks noGrp="1"/>
          </p:cNvSpPr>
          <p:nvPr>
            <p:ph type="dt" sz="half" idx="10"/>
          </p:nvPr>
        </p:nvSpPr>
        <p:spPr/>
        <p:txBody>
          <a:bodyPr/>
          <a:lstStyle/>
          <a:p>
            <a:fld id="{6220C389-8AB9-438F-AF99-93CC6C62998C}" type="datetime1">
              <a:rPr lang="en-US" smtClean="0"/>
              <a:pPr/>
              <a:t>6/18/2024</a:t>
            </a:fld>
            <a:endParaRPr lang="en-US"/>
          </a:p>
        </p:txBody>
      </p:sp>
      <p:sp>
        <p:nvSpPr>
          <p:cNvPr id="5" name="Slide Number Placeholder 4"/>
          <p:cNvSpPr>
            <a:spLocks noGrp="1"/>
          </p:cNvSpPr>
          <p:nvPr>
            <p:ph type="sldNum" sz="quarter" idx="12"/>
          </p:nvPr>
        </p:nvSpPr>
        <p:spPr/>
        <p:txBody>
          <a:bodyPr/>
          <a:lstStyle/>
          <a:p>
            <a:fld id="{A8E77EC8-E09B-4F4C-B5AB-0121D711DF3D}" type="slidenum">
              <a:rPr lang="en-US" smtClean="0"/>
              <a:pPr/>
              <a:t>6</a:t>
            </a:fld>
            <a:endParaRPr lang="en-US"/>
          </a:p>
        </p:txBody>
      </p:sp>
      <p:sp>
        <p:nvSpPr>
          <p:cNvPr id="6" name="Footer Placeholder 5"/>
          <p:cNvSpPr>
            <a:spLocks noGrp="1"/>
          </p:cNvSpPr>
          <p:nvPr>
            <p:ph type="ftr" sz="quarter" idx="11"/>
          </p:nvPr>
        </p:nvSpPr>
        <p:spPr/>
        <p:txBody>
          <a:bodyPr/>
          <a:lstStyle/>
          <a:p>
            <a:r>
              <a:rPr lang="en-US"/>
              <a:t>Assessment of Fitness and Health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Slide Number Placeholder 2"/>
          <p:cNvSpPr>
            <a:spLocks noGrp="1"/>
          </p:cNvSpPr>
          <p:nvPr>
            <p:ph type="sldNum" sz="quarter" idx="12"/>
          </p:nvPr>
        </p:nvSpPr>
        <p:spPr/>
        <p:txBody>
          <a:bodyPr/>
          <a:lstStyle/>
          <a:p>
            <a:fld id="{DAF68474-BD3B-4D74-91DD-90D9CFE9D7DB}" type="slidenum">
              <a:rPr lang="en-IN" smtClean="0"/>
              <a:pPr/>
              <a:t>60</a:t>
            </a:fld>
            <a:endParaRPr lang="en-IN"/>
          </a:p>
        </p:txBody>
      </p:sp>
      <p:pic>
        <p:nvPicPr>
          <p:cNvPr id="5" name="Content Placeholder 4" descr="DSC00758.jpg"/>
          <p:cNvPicPr>
            <a:picLocks noGrp="1" noChangeAspect="1"/>
          </p:cNvPicPr>
          <p:nvPr>
            <p:ph sz="quarter" idx="1"/>
          </p:nvPr>
        </p:nvPicPr>
        <p:blipFill>
          <a:blip r:embed="rId2" cstate="print"/>
          <a:stretch>
            <a:fillRect/>
          </a:stretch>
        </p:blipFill>
        <p:spPr>
          <a:xfrm>
            <a:off x="214282" y="214290"/>
            <a:ext cx="8686800" cy="6072205"/>
          </a:xfrm>
        </p:spPr>
      </p:pic>
      <p:sp>
        <p:nvSpPr>
          <p:cNvPr id="6" name="Date Placeholder 5"/>
          <p:cNvSpPr>
            <a:spLocks noGrp="1"/>
          </p:cNvSpPr>
          <p:nvPr>
            <p:ph type="dt" sz="half" idx="10"/>
          </p:nvPr>
        </p:nvSpPr>
        <p:spPr/>
        <p:txBody>
          <a:bodyPr/>
          <a:lstStyle/>
          <a:p>
            <a:fld id="{BB14C0D5-4D3C-4AB0-A370-742339176B15}" type="datetime1">
              <a:rPr lang="en-US" smtClean="0">
                <a:solidFill>
                  <a:srgbClr val="04617B"/>
                </a:solidFill>
              </a:rPr>
              <a:pPr/>
              <a:t>6/18/2024</a:t>
            </a:fld>
            <a:endParaRPr lang="en-IN">
              <a:solidFill>
                <a:srgbClr val="04617B"/>
              </a:solidFill>
            </a:endParaRPr>
          </a:p>
        </p:txBody>
      </p:sp>
      <p:sp>
        <p:nvSpPr>
          <p:cNvPr id="7" name="Footer Placeholder 6"/>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Poor Richard" pitchFamily="18" charset="0"/>
              </a:rPr>
              <a:t>Bioelectrical Impedance Method</a:t>
            </a:r>
            <a:endParaRPr lang="en-IN" sz="3600" b="1" dirty="0">
              <a:solidFill>
                <a:srgbClr val="0070C0"/>
              </a:solidFill>
              <a:latin typeface="Poor Richard" pitchFamily="18" charset="0"/>
            </a:endParaRPr>
          </a:p>
        </p:txBody>
      </p:sp>
      <p:sp>
        <p:nvSpPr>
          <p:cNvPr id="3" name="Content Placeholder 2"/>
          <p:cNvSpPr>
            <a:spLocks noGrp="1"/>
          </p:cNvSpPr>
          <p:nvPr>
            <p:ph sz="quarter" idx="1"/>
          </p:nvPr>
        </p:nvSpPr>
        <p:spPr/>
        <p:txBody>
          <a:bodyPr>
            <a:normAutofit/>
          </a:bodyPr>
          <a:lstStyle/>
          <a:p>
            <a:pPr>
              <a:lnSpc>
                <a:spcPct val="150000"/>
              </a:lnSpc>
            </a:pPr>
            <a:r>
              <a:rPr lang="en-US" sz="3200" b="1" dirty="0">
                <a:solidFill>
                  <a:srgbClr val="00B050"/>
                </a:solidFill>
                <a:latin typeface="Nyala" pitchFamily="2" charset="0"/>
              </a:rPr>
              <a:t>Based on 3-C model.</a:t>
            </a:r>
          </a:p>
          <a:p>
            <a:pPr>
              <a:lnSpc>
                <a:spcPct val="150000"/>
              </a:lnSpc>
            </a:pPr>
            <a:r>
              <a:rPr lang="en-US" sz="3200" b="1" dirty="0">
                <a:solidFill>
                  <a:srgbClr val="00B050"/>
                </a:solidFill>
                <a:latin typeface="Nyala" pitchFamily="2" charset="0"/>
              </a:rPr>
              <a:t>Principle: A small electrical current is passed into the body and than impedance to that current is measured.</a:t>
            </a:r>
          </a:p>
          <a:p>
            <a:pPr>
              <a:buNone/>
            </a:pPr>
            <a:endParaRPr lang="en-US" sz="3200" b="1" dirty="0">
              <a:solidFill>
                <a:srgbClr val="FF0000"/>
              </a:solidFill>
              <a:latin typeface="Nyala" pitchFamily="2" charset="0"/>
            </a:endParaRPr>
          </a:p>
          <a:p>
            <a:endParaRPr lang="en-US" sz="3500" b="1" dirty="0">
              <a:solidFill>
                <a:srgbClr val="00B050"/>
              </a:solidFill>
              <a:latin typeface="Nyala" pitchFamily="2" charset="0"/>
            </a:endParaRPr>
          </a:p>
          <a:p>
            <a:endParaRPr lang="en-IN" sz="3200" dirty="0">
              <a:solidFill>
                <a:srgbClr val="00B050"/>
              </a:solidFill>
              <a:latin typeface="Nyala" pitchFamily="2" charset="0"/>
            </a:endParaRPr>
          </a:p>
        </p:txBody>
      </p:sp>
      <p:sp>
        <p:nvSpPr>
          <p:cNvPr id="4" name="Slide Number Placeholder 3"/>
          <p:cNvSpPr>
            <a:spLocks noGrp="1"/>
          </p:cNvSpPr>
          <p:nvPr>
            <p:ph type="sldNum" sz="quarter" idx="12"/>
          </p:nvPr>
        </p:nvSpPr>
        <p:spPr/>
        <p:txBody>
          <a:bodyPr/>
          <a:lstStyle/>
          <a:p>
            <a:fld id="{DAF68474-BD3B-4D74-91DD-90D9CFE9D7DB}" type="slidenum">
              <a:rPr lang="en-IN" smtClean="0"/>
              <a:pPr/>
              <a:t>61</a:t>
            </a:fld>
            <a:endParaRPr lang="en-IN"/>
          </a:p>
        </p:txBody>
      </p:sp>
      <p:sp>
        <p:nvSpPr>
          <p:cNvPr id="5" name="Date Placeholder 4"/>
          <p:cNvSpPr>
            <a:spLocks noGrp="1"/>
          </p:cNvSpPr>
          <p:nvPr>
            <p:ph type="dt" sz="half" idx="10"/>
          </p:nvPr>
        </p:nvSpPr>
        <p:spPr/>
        <p:txBody>
          <a:bodyPr/>
          <a:lstStyle/>
          <a:p>
            <a:fld id="{D2A669A1-B5B7-4B9E-991E-240E1C650ADF}"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Poor Richard" pitchFamily="18" charset="0"/>
              </a:rPr>
              <a:t>Bioelectrical Impedance Method</a:t>
            </a:r>
            <a:endParaRPr lang="en-IN" sz="3600" b="1" dirty="0">
              <a:solidFill>
                <a:srgbClr val="0070C0"/>
              </a:solidFill>
              <a:latin typeface="Poor Richard" pitchFamily="18" charset="0"/>
            </a:endParaRPr>
          </a:p>
        </p:txBody>
      </p:sp>
      <p:sp>
        <p:nvSpPr>
          <p:cNvPr id="3" name="Content Placeholder 2"/>
          <p:cNvSpPr>
            <a:spLocks noGrp="1"/>
          </p:cNvSpPr>
          <p:nvPr>
            <p:ph sz="quarter" idx="1"/>
          </p:nvPr>
        </p:nvSpPr>
        <p:spPr/>
        <p:txBody>
          <a:bodyPr>
            <a:normAutofit lnSpcReduction="10000"/>
          </a:bodyPr>
          <a:lstStyle/>
          <a:p>
            <a:pPr>
              <a:lnSpc>
                <a:spcPct val="150000"/>
              </a:lnSpc>
            </a:pPr>
            <a:r>
              <a:rPr lang="en-US" sz="3200" b="1" dirty="0">
                <a:solidFill>
                  <a:srgbClr val="00B050"/>
                </a:solidFill>
                <a:latin typeface="Nyala" pitchFamily="2" charset="0"/>
              </a:rPr>
              <a:t>Bioelectric impedance analysis (BIA) estimates body water based on this principle and uses equation for percent body fat based on 3-C model.</a:t>
            </a:r>
          </a:p>
          <a:p>
            <a:pPr>
              <a:lnSpc>
                <a:spcPct val="150000"/>
              </a:lnSpc>
            </a:pPr>
            <a:r>
              <a:rPr lang="en-US" sz="3200" b="1" dirty="0">
                <a:solidFill>
                  <a:srgbClr val="00B050"/>
                </a:solidFill>
                <a:latin typeface="Nyala" pitchFamily="2" charset="0"/>
              </a:rPr>
              <a:t>SEE is between 3.5%-5%.</a:t>
            </a:r>
          </a:p>
          <a:p>
            <a:pPr>
              <a:lnSpc>
                <a:spcPct val="150000"/>
              </a:lnSpc>
            </a:pPr>
            <a:r>
              <a:rPr lang="en-US" sz="3200" b="1" dirty="0">
                <a:solidFill>
                  <a:srgbClr val="00B050"/>
                </a:solidFill>
                <a:latin typeface="Nyala" pitchFamily="2" charset="0"/>
              </a:rPr>
              <a:t>Non invasive, easy to administer method.</a:t>
            </a:r>
          </a:p>
          <a:p>
            <a:endParaRPr lang="en-US" sz="3200" b="1" dirty="0">
              <a:solidFill>
                <a:srgbClr val="00B050"/>
              </a:solidFill>
              <a:latin typeface="Nyala" pitchFamily="2" charset="0"/>
            </a:endParaRPr>
          </a:p>
          <a:p>
            <a:endParaRPr lang="en-US" sz="3200" b="1" dirty="0">
              <a:solidFill>
                <a:srgbClr val="00B050"/>
              </a:solidFill>
              <a:latin typeface="Nyala" pitchFamily="2" charset="0"/>
            </a:endParaRPr>
          </a:p>
        </p:txBody>
      </p:sp>
      <p:sp>
        <p:nvSpPr>
          <p:cNvPr id="4" name="Slide Number Placeholder 3"/>
          <p:cNvSpPr>
            <a:spLocks noGrp="1"/>
          </p:cNvSpPr>
          <p:nvPr>
            <p:ph type="sldNum" sz="quarter" idx="12"/>
          </p:nvPr>
        </p:nvSpPr>
        <p:spPr/>
        <p:txBody>
          <a:bodyPr/>
          <a:lstStyle/>
          <a:p>
            <a:fld id="{DAF68474-BD3B-4D74-91DD-90D9CFE9D7DB}" type="slidenum">
              <a:rPr lang="en-IN" smtClean="0"/>
              <a:pPr/>
              <a:t>62</a:t>
            </a:fld>
            <a:endParaRPr lang="en-IN"/>
          </a:p>
        </p:txBody>
      </p:sp>
      <p:sp>
        <p:nvSpPr>
          <p:cNvPr id="5" name="Date Placeholder 4"/>
          <p:cNvSpPr>
            <a:spLocks noGrp="1"/>
          </p:cNvSpPr>
          <p:nvPr>
            <p:ph type="dt" sz="half" idx="10"/>
          </p:nvPr>
        </p:nvSpPr>
        <p:spPr/>
        <p:txBody>
          <a:bodyPr/>
          <a:lstStyle/>
          <a:p>
            <a:fld id="{CB51C66D-400C-44DA-A9E9-E98425015EEF}"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Poor Richard" pitchFamily="18" charset="0"/>
              </a:rPr>
              <a:t>Bioelectrical Impedance Method</a:t>
            </a:r>
            <a:endParaRPr lang="en-IN" dirty="0"/>
          </a:p>
        </p:txBody>
      </p:sp>
      <p:pic>
        <p:nvPicPr>
          <p:cNvPr id="4" name="Content Placeholder 3" descr="Bioelectrical-Impedance-Analysis.jpg"/>
          <p:cNvPicPr>
            <a:picLocks noGrp="1" noChangeAspect="1"/>
          </p:cNvPicPr>
          <p:nvPr>
            <p:ph sz="quarter" idx="1"/>
          </p:nvPr>
        </p:nvPicPr>
        <p:blipFill>
          <a:blip r:embed="rId2" cstate="print"/>
          <a:stretch>
            <a:fillRect/>
          </a:stretch>
        </p:blipFill>
        <p:spPr>
          <a:xfrm>
            <a:off x="1785918" y="3857628"/>
            <a:ext cx="2857500" cy="2152650"/>
          </a:xfrm>
        </p:spPr>
      </p:pic>
      <p:pic>
        <p:nvPicPr>
          <p:cNvPr id="5" name="Picture 4" descr="getbacktrack_photo.jpg"/>
          <p:cNvPicPr>
            <a:picLocks noChangeAspect="1"/>
          </p:cNvPicPr>
          <p:nvPr/>
        </p:nvPicPr>
        <p:blipFill>
          <a:blip r:embed="rId3" cstate="print"/>
          <a:stretch>
            <a:fillRect/>
          </a:stretch>
        </p:blipFill>
        <p:spPr>
          <a:xfrm>
            <a:off x="0" y="1428736"/>
            <a:ext cx="5857884" cy="2247900"/>
          </a:xfrm>
          <a:prstGeom prst="rect">
            <a:avLst/>
          </a:prstGeom>
        </p:spPr>
      </p:pic>
      <p:pic>
        <p:nvPicPr>
          <p:cNvPr id="6" name="Picture 5" descr="TanitaBC418.gif"/>
          <p:cNvPicPr>
            <a:picLocks noChangeAspect="1"/>
          </p:cNvPicPr>
          <p:nvPr/>
        </p:nvPicPr>
        <p:blipFill>
          <a:blip r:embed="rId4" cstate="print"/>
          <a:stretch>
            <a:fillRect/>
          </a:stretch>
        </p:blipFill>
        <p:spPr>
          <a:xfrm>
            <a:off x="6072198" y="1428736"/>
            <a:ext cx="2857520" cy="4786346"/>
          </a:xfrm>
          <a:prstGeom prst="rect">
            <a:avLst/>
          </a:prstGeom>
        </p:spPr>
      </p:pic>
      <p:sp>
        <p:nvSpPr>
          <p:cNvPr id="7" name="Rectangle 6"/>
          <p:cNvSpPr/>
          <p:nvPr/>
        </p:nvSpPr>
        <p:spPr>
          <a:xfrm>
            <a:off x="4857752" y="1714488"/>
            <a:ext cx="71438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8" name="Slide Number Placeholder 7"/>
          <p:cNvSpPr>
            <a:spLocks noGrp="1"/>
          </p:cNvSpPr>
          <p:nvPr>
            <p:ph type="sldNum" sz="quarter" idx="12"/>
          </p:nvPr>
        </p:nvSpPr>
        <p:spPr/>
        <p:txBody>
          <a:bodyPr/>
          <a:lstStyle/>
          <a:p>
            <a:fld id="{DAF68474-BD3B-4D74-91DD-90D9CFE9D7DB}" type="slidenum">
              <a:rPr lang="en-IN" smtClean="0"/>
              <a:pPr/>
              <a:t>63</a:t>
            </a:fld>
            <a:endParaRPr lang="en-IN"/>
          </a:p>
        </p:txBody>
      </p:sp>
      <p:sp>
        <p:nvSpPr>
          <p:cNvPr id="9" name="Date Placeholder 8"/>
          <p:cNvSpPr>
            <a:spLocks noGrp="1"/>
          </p:cNvSpPr>
          <p:nvPr>
            <p:ph type="dt" sz="half" idx="10"/>
          </p:nvPr>
        </p:nvSpPr>
        <p:spPr/>
        <p:txBody>
          <a:bodyPr/>
          <a:lstStyle/>
          <a:p>
            <a:fld id="{16AF1329-098D-4D9A-ACBC-65B965346224}" type="datetime1">
              <a:rPr lang="en-US" smtClean="0">
                <a:solidFill>
                  <a:srgbClr val="04617B"/>
                </a:solidFill>
              </a:rPr>
              <a:pPr/>
              <a:t>6/18/2024</a:t>
            </a:fld>
            <a:endParaRPr lang="en-IN">
              <a:solidFill>
                <a:srgbClr val="04617B"/>
              </a:solidFill>
            </a:endParaRPr>
          </a:p>
        </p:txBody>
      </p:sp>
      <p:sp>
        <p:nvSpPr>
          <p:cNvPr id="10" name="Footer Placeholder 9"/>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effectLst>
                  <a:outerShdw blurRad="38100" dist="38100" dir="2700000" algn="tl">
                    <a:srgbClr val="000000">
                      <a:alpha val="43137"/>
                    </a:srgbClr>
                  </a:outerShdw>
                </a:effectLst>
                <a:latin typeface="Poor Richard" pitchFamily="18" charset="0"/>
              </a:rPr>
              <a:t>REFERENCES</a:t>
            </a:r>
            <a:endParaRPr lang="en-IN" sz="3600" b="1" dirty="0">
              <a:solidFill>
                <a:srgbClr val="0070C0"/>
              </a:solidFill>
              <a:effectLst>
                <a:outerShdw blurRad="38100" dist="38100" dir="2700000" algn="tl">
                  <a:srgbClr val="000000">
                    <a:alpha val="43137"/>
                  </a:srgbClr>
                </a:outerShdw>
              </a:effectLst>
              <a:latin typeface="Poor Richard" pitchFamily="18" charset="0"/>
            </a:endParaRPr>
          </a:p>
        </p:txBody>
      </p:sp>
      <p:sp>
        <p:nvSpPr>
          <p:cNvPr id="3" name="Content Placeholder 2"/>
          <p:cNvSpPr>
            <a:spLocks noGrp="1"/>
          </p:cNvSpPr>
          <p:nvPr>
            <p:ph sz="quarter" idx="1"/>
          </p:nvPr>
        </p:nvSpPr>
        <p:spPr/>
        <p:txBody>
          <a:bodyPr>
            <a:normAutofit/>
          </a:bodyPr>
          <a:lstStyle/>
          <a:p>
            <a:pPr marL="355600" indent="-355600">
              <a:lnSpc>
                <a:spcPct val="100000"/>
              </a:lnSpc>
              <a:spcBef>
                <a:spcPct val="0"/>
              </a:spcBef>
              <a:buFont typeface="Wingdings" pitchFamily="2" charset="2"/>
              <a:buChar char="q"/>
            </a:pPr>
            <a:r>
              <a:rPr lang="en-US" sz="2400" b="1" dirty="0">
                <a:ln w="3175">
                  <a:noFill/>
                </a:ln>
                <a:solidFill>
                  <a:srgbClr val="00B050"/>
                </a:solidFill>
                <a:latin typeface="Nyala" pitchFamily="2" charset="0"/>
                <a:cs typeface="Arial" charset="0"/>
              </a:rPr>
              <a:t>ACSM’s Exercise Management for Persons with Chronic Diseases and Disabilities, 2</a:t>
            </a:r>
            <a:r>
              <a:rPr lang="en-US" sz="2400" b="1" baseline="30000" dirty="0">
                <a:ln w="3175">
                  <a:noFill/>
                </a:ln>
                <a:solidFill>
                  <a:srgbClr val="00B050"/>
                </a:solidFill>
                <a:latin typeface="Nyala" pitchFamily="2" charset="0"/>
                <a:cs typeface="Arial" charset="0"/>
              </a:rPr>
              <a:t>nd</a:t>
            </a:r>
            <a:r>
              <a:rPr lang="en-US" sz="2400" b="1" dirty="0">
                <a:ln w="3175">
                  <a:noFill/>
                </a:ln>
                <a:solidFill>
                  <a:srgbClr val="00B050"/>
                </a:solidFill>
                <a:latin typeface="Nyala" pitchFamily="2" charset="0"/>
                <a:cs typeface="Arial" charset="0"/>
              </a:rPr>
              <a:t> Edition.</a:t>
            </a:r>
          </a:p>
          <a:p>
            <a:pPr marL="355600" indent="-355600">
              <a:lnSpc>
                <a:spcPct val="100000"/>
              </a:lnSpc>
              <a:spcBef>
                <a:spcPct val="0"/>
              </a:spcBef>
              <a:buFont typeface="Wingdings" pitchFamily="2" charset="2"/>
              <a:buChar char="q"/>
            </a:pPr>
            <a:r>
              <a:rPr lang="en-US" sz="2400" b="1" dirty="0">
                <a:ln w="3175">
                  <a:noFill/>
                </a:ln>
                <a:solidFill>
                  <a:srgbClr val="00B050"/>
                </a:solidFill>
                <a:latin typeface="Nyala" pitchFamily="2" charset="0"/>
                <a:cs typeface="Arial" charset="0"/>
              </a:rPr>
              <a:t>ACSM’s Recourse Manual for Guidelines for Exercise Testing and Prescription, 5</a:t>
            </a:r>
            <a:r>
              <a:rPr lang="en-US" sz="2400" b="1" baseline="30000" dirty="0">
                <a:ln w="3175">
                  <a:noFill/>
                </a:ln>
                <a:solidFill>
                  <a:srgbClr val="00B050"/>
                </a:solidFill>
                <a:latin typeface="Nyala" pitchFamily="2" charset="0"/>
                <a:cs typeface="Arial" charset="0"/>
              </a:rPr>
              <a:t>th</a:t>
            </a:r>
            <a:r>
              <a:rPr lang="en-US" sz="2400" b="1" dirty="0">
                <a:ln w="3175">
                  <a:noFill/>
                </a:ln>
                <a:solidFill>
                  <a:srgbClr val="00B050"/>
                </a:solidFill>
                <a:latin typeface="Nyala" pitchFamily="2" charset="0"/>
                <a:cs typeface="Arial" charset="0"/>
              </a:rPr>
              <a:t> Edition.</a:t>
            </a:r>
          </a:p>
          <a:p>
            <a:pPr marL="355600" indent="-355600">
              <a:lnSpc>
                <a:spcPct val="100000"/>
              </a:lnSpc>
              <a:spcBef>
                <a:spcPct val="0"/>
              </a:spcBef>
              <a:buFont typeface="Wingdings" pitchFamily="2" charset="2"/>
              <a:buChar char="q"/>
            </a:pPr>
            <a:r>
              <a:rPr lang="en-US" sz="2400" b="1" dirty="0">
                <a:ln w="3175">
                  <a:noFill/>
                </a:ln>
                <a:solidFill>
                  <a:srgbClr val="00B050"/>
                </a:solidFill>
                <a:latin typeface="Nyala" pitchFamily="2" charset="0"/>
                <a:cs typeface="Arial" charset="0"/>
              </a:rPr>
              <a:t>ACSM’s for Guidelines for Exercise Testing and Prescription, 8</a:t>
            </a:r>
            <a:r>
              <a:rPr lang="en-US" sz="2400" b="1" baseline="30000" dirty="0">
                <a:ln w="3175">
                  <a:noFill/>
                </a:ln>
                <a:solidFill>
                  <a:srgbClr val="00B050"/>
                </a:solidFill>
                <a:latin typeface="Nyala" pitchFamily="2" charset="0"/>
                <a:cs typeface="Arial" charset="0"/>
              </a:rPr>
              <a:t>th</a:t>
            </a:r>
            <a:r>
              <a:rPr lang="en-US" sz="2400" b="1" dirty="0">
                <a:ln w="3175">
                  <a:noFill/>
                </a:ln>
                <a:solidFill>
                  <a:srgbClr val="00B050"/>
                </a:solidFill>
                <a:latin typeface="Nyala" pitchFamily="2" charset="0"/>
                <a:cs typeface="Arial" charset="0"/>
              </a:rPr>
              <a:t> Edition. </a:t>
            </a:r>
          </a:p>
          <a:p>
            <a:pPr marL="355600" indent="-355600">
              <a:lnSpc>
                <a:spcPct val="100000"/>
              </a:lnSpc>
              <a:spcBef>
                <a:spcPct val="0"/>
              </a:spcBef>
              <a:buFont typeface="Wingdings" pitchFamily="2" charset="2"/>
              <a:buChar char="q"/>
            </a:pPr>
            <a:r>
              <a:rPr lang="en-US" sz="2400" b="1" dirty="0">
                <a:ln w="3175">
                  <a:noFill/>
                </a:ln>
                <a:solidFill>
                  <a:srgbClr val="00B050"/>
                </a:solidFill>
                <a:latin typeface="Nyala" pitchFamily="2" charset="0"/>
                <a:cs typeface="Arial" charset="0"/>
              </a:rPr>
              <a:t>Advanced Fitness Assessment and Exercise Prescription,5</a:t>
            </a:r>
            <a:r>
              <a:rPr lang="en-US" sz="2400" b="1" baseline="30000" dirty="0">
                <a:ln w="3175">
                  <a:noFill/>
                </a:ln>
                <a:solidFill>
                  <a:srgbClr val="00B050"/>
                </a:solidFill>
                <a:latin typeface="Nyala" pitchFamily="2" charset="0"/>
                <a:cs typeface="Arial" charset="0"/>
              </a:rPr>
              <a:t>th</a:t>
            </a:r>
            <a:r>
              <a:rPr lang="en-US" sz="2400" b="1" dirty="0">
                <a:ln w="3175">
                  <a:noFill/>
                </a:ln>
                <a:solidFill>
                  <a:srgbClr val="00B050"/>
                </a:solidFill>
                <a:latin typeface="Nyala" pitchFamily="2" charset="0"/>
                <a:cs typeface="Arial" charset="0"/>
              </a:rPr>
              <a:t> Edition.</a:t>
            </a:r>
          </a:p>
          <a:p>
            <a:pPr marL="355600" indent="-355600">
              <a:lnSpc>
                <a:spcPct val="100000"/>
              </a:lnSpc>
              <a:spcBef>
                <a:spcPct val="0"/>
              </a:spcBef>
              <a:buFont typeface="Wingdings" pitchFamily="2" charset="2"/>
              <a:buChar char="q"/>
            </a:pPr>
            <a:r>
              <a:rPr lang="en-US" sz="2400" b="1" dirty="0">
                <a:ln w="3175">
                  <a:noFill/>
                </a:ln>
                <a:solidFill>
                  <a:srgbClr val="00B050"/>
                </a:solidFill>
                <a:latin typeface="Nyala" pitchFamily="2" charset="0"/>
                <a:cs typeface="Arial" charset="0"/>
              </a:rPr>
              <a:t>Salmi,Jukka A. Body composition Assessment with Segmental Multifrequency Bioimpedence Method. </a:t>
            </a:r>
            <a:r>
              <a:rPr lang="en-US" sz="2400" b="1" i="1" dirty="0">
                <a:ln w="3175">
                  <a:noFill/>
                </a:ln>
                <a:solidFill>
                  <a:srgbClr val="00B050"/>
                </a:solidFill>
                <a:latin typeface="Nyala" pitchFamily="2" charset="0"/>
                <a:cs typeface="Arial" charset="0"/>
              </a:rPr>
              <a:t>J Sports </a:t>
            </a:r>
            <a:r>
              <a:rPr lang="en-US" sz="2400" b="1" i="1" dirty="0" err="1">
                <a:ln w="3175">
                  <a:noFill/>
                </a:ln>
                <a:solidFill>
                  <a:srgbClr val="00B050"/>
                </a:solidFill>
                <a:latin typeface="Nyala" pitchFamily="2" charset="0"/>
                <a:cs typeface="Arial" charset="0"/>
              </a:rPr>
              <a:t>Sci</a:t>
            </a:r>
            <a:r>
              <a:rPr lang="en-US" sz="2400" b="1" i="1" dirty="0">
                <a:ln w="3175">
                  <a:noFill/>
                </a:ln>
                <a:solidFill>
                  <a:srgbClr val="00B050"/>
                </a:solidFill>
                <a:latin typeface="Nyala" pitchFamily="2" charset="0"/>
                <a:cs typeface="Arial" charset="0"/>
              </a:rPr>
              <a:t> &amp; Med (2003)</a:t>
            </a:r>
            <a:r>
              <a:rPr lang="en-US" sz="2400" b="1" dirty="0">
                <a:ln w="3175">
                  <a:noFill/>
                </a:ln>
                <a:solidFill>
                  <a:srgbClr val="00B050"/>
                </a:solidFill>
                <a:latin typeface="Nyala" pitchFamily="2" charset="0"/>
                <a:cs typeface="Arial" charset="0"/>
              </a:rPr>
              <a:t>,Supp 3 , 1-29.</a:t>
            </a:r>
          </a:p>
          <a:p>
            <a:pPr marL="355600" indent="-355600">
              <a:lnSpc>
                <a:spcPct val="100000"/>
              </a:lnSpc>
              <a:spcBef>
                <a:spcPct val="0"/>
              </a:spcBef>
              <a:buNone/>
            </a:pPr>
            <a:endParaRPr lang="en-US" sz="2000" b="1" dirty="0">
              <a:ln w="3175">
                <a:noFill/>
              </a:ln>
              <a:solidFill>
                <a:srgbClr val="0070C0"/>
              </a:solidFill>
              <a:latin typeface="Nyala" pitchFamily="2" charset="0"/>
              <a:cs typeface="Arial" charset="0"/>
            </a:endParaRPr>
          </a:p>
        </p:txBody>
      </p:sp>
      <p:sp>
        <p:nvSpPr>
          <p:cNvPr id="4" name="Slide Number Placeholder 3"/>
          <p:cNvSpPr>
            <a:spLocks noGrp="1"/>
          </p:cNvSpPr>
          <p:nvPr>
            <p:ph type="sldNum" sz="quarter" idx="12"/>
          </p:nvPr>
        </p:nvSpPr>
        <p:spPr/>
        <p:txBody>
          <a:bodyPr/>
          <a:lstStyle/>
          <a:p>
            <a:fld id="{DAF68474-BD3B-4D74-91DD-90D9CFE9D7DB}" type="slidenum">
              <a:rPr lang="en-IN" smtClean="0"/>
              <a:pPr/>
              <a:t>64</a:t>
            </a:fld>
            <a:endParaRPr lang="en-IN"/>
          </a:p>
        </p:txBody>
      </p:sp>
      <p:sp>
        <p:nvSpPr>
          <p:cNvPr id="5" name="Date Placeholder 4"/>
          <p:cNvSpPr>
            <a:spLocks noGrp="1"/>
          </p:cNvSpPr>
          <p:nvPr>
            <p:ph type="dt" sz="half" idx="10"/>
          </p:nvPr>
        </p:nvSpPr>
        <p:spPr/>
        <p:txBody>
          <a:bodyPr/>
          <a:lstStyle/>
          <a:p>
            <a:fld id="{D1468051-9429-4CDE-B979-DFE03728462C}" type="datetime1">
              <a:rPr lang="en-US" smtClean="0">
                <a:solidFill>
                  <a:srgbClr val="04617B"/>
                </a:solidFill>
              </a:rPr>
              <a:pPr/>
              <a:t>6/18/2024</a:t>
            </a:fld>
            <a:endParaRPr lang="en-IN">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Assessment of Fitness and Health </a:t>
            </a:r>
            <a:endParaRPr lang="en-IN">
              <a:solidFill>
                <a:srgbClr val="04617B"/>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Fitness </a:t>
            </a:r>
          </a:p>
        </p:txBody>
      </p:sp>
      <p:sp>
        <p:nvSpPr>
          <p:cNvPr id="3" name="Content Placeholder 2"/>
          <p:cNvSpPr>
            <a:spLocks noGrp="1"/>
          </p:cNvSpPr>
          <p:nvPr>
            <p:ph idx="1"/>
          </p:nvPr>
        </p:nvSpPr>
        <p:spPr/>
        <p:txBody>
          <a:bodyPr/>
          <a:lstStyle/>
          <a:p>
            <a:r>
              <a:rPr lang="en-US" dirty="0"/>
              <a:t>Physical fitness is the ability to perform occupational, recreational and daily activities without becoming unduly fatigued.</a:t>
            </a:r>
          </a:p>
          <a:p>
            <a:pPr>
              <a:buNone/>
            </a:pPr>
            <a:r>
              <a:rPr lang="en-US" b="1" dirty="0"/>
              <a:t>Components </a:t>
            </a:r>
          </a:p>
          <a:p>
            <a:r>
              <a:rPr lang="en-US" i="1" dirty="0" err="1"/>
              <a:t>Cardiorespiratory</a:t>
            </a:r>
            <a:r>
              <a:rPr lang="en-US" i="1" dirty="0"/>
              <a:t> endurance</a:t>
            </a:r>
          </a:p>
          <a:p>
            <a:r>
              <a:rPr lang="en-US" b="1" i="1" dirty="0"/>
              <a:t>Musculoskeletal fitness</a:t>
            </a:r>
          </a:p>
          <a:p>
            <a:r>
              <a:rPr lang="en-US" b="1" i="1" dirty="0"/>
              <a:t>Body weight and body composition</a:t>
            </a:r>
          </a:p>
          <a:p>
            <a:r>
              <a:rPr lang="en-US" i="1" dirty="0"/>
              <a:t>Flexibility</a:t>
            </a:r>
          </a:p>
          <a:p>
            <a:endParaRPr lang="en-US" dirty="0"/>
          </a:p>
        </p:txBody>
      </p:sp>
      <p:sp>
        <p:nvSpPr>
          <p:cNvPr id="4" name="Date Placeholder 3"/>
          <p:cNvSpPr>
            <a:spLocks noGrp="1"/>
          </p:cNvSpPr>
          <p:nvPr>
            <p:ph type="dt" sz="half" idx="10"/>
          </p:nvPr>
        </p:nvSpPr>
        <p:spPr/>
        <p:txBody>
          <a:bodyPr/>
          <a:lstStyle/>
          <a:p>
            <a:fld id="{1FD4719E-DD7F-426B-B734-D46D625A483B}" type="datetime1">
              <a:rPr lang="en-US" smtClean="0"/>
              <a:pPr/>
              <a:t>6/18/2024</a:t>
            </a:fld>
            <a:endParaRPr lang="en-US"/>
          </a:p>
        </p:txBody>
      </p:sp>
      <p:sp>
        <p:nvSpPr>
          <p:cNvPr id="5" name="Slide Number Placeholder 4"/>
          <p:cNvSpPr>
            <a:spLocks noGrp="1"/>
          </p:cNvSpPr>
          <p:nvPr>
            <p:ph type="sldNum" sz="quarter" idx="12"/>
          </p:nvPr>
        </p:nvSpPr>
        <p:spPr/>
        <p:txBody>
          <a:bodyPr/>
          <a:lstStyle/>
          <a:p>
            <a:fld id="{A8E77EC8-E09B-4F4C-B5AB-0121D711DF3D}" type="slidenum">
              <a:rPr lang="en-US" smtClean="0"/>
              <a:pPr/>
              <a:t>65</a:t>
            </a:fld>
            <a:endParaRPr lang="en-US"/>
          </a:p>
        </p:txBody>
      </p:sp>
      <p:sp>
        <p:nvSpPr>
          <p:cNvPr id="6" name="Footer Placeholder 5"/>
          <p:cNvSpPr>
            <a:spLocks noGrp="1"/>
          </p:cNvSpPr>
          <p:nvPr>
            <p:ph type="ftr" sz="quarter" idx="11"/>
          </p:nvPr>
        </p:nvSpPr>
        <p:spPr/>
        <p:txBody>
          <a:bodyPr/>
          <a:lstStyle/>
          <a:p>
            <a:r>
              <a:rPr lang="en-US"/>
              <a:t>Assessment of Fitness and Health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609600"/>
            <a:ext cx="7772400" cy="1470025"/>
          </a:xfrm>
        </p:spPr>
        <p:txBody>
          <a:bodyPr/>
          <a:lstStyle/>
          <a:p>
            <a:r>
              <a:rPr lang="en-US" b="1" i="1" u="sng">
                <a:latin typeface="Bodoni MT Black" pitchFamily="18" charset="0"/>
              </a:rPr>
              <a:t>PHYSICAL FITNESS</a:t>
            </a:r>
          </a:p>
        </p:txBody>
      </p:sp>
      <p:sp>
        <p:nvSpPr>
          <p:cNvPr id="2051" name="Rectangle 3"/>
          <p:cNvSpPr>
            <a:spLocks noGrp="1" noChangeArrowheads="1"/>
          </p:cNvSpPr>
          <p:nvPr>
            <p:ph type="subTitle" idx="1"/>
          </p:nvPr>
        </p:nvSpPr>
        <p:spPr>
          <a:xfrm>
            <a:off x="762000" y="2438400"/>
            <a:ext cx="7239000" cy="3048000"/>
          </a:xfrm>
        </p:spPr>
        <p:txBody>
          <a:bodyPr/>
          <a:lstStyle/>
          <a:p>
            <a:r>
              <a:rPr lang="en-US" dirty="0">
                <a:solidFill>
                  <a:schemeClr val="tx1"/>
                </a:solidFill>
              </a:rPr>
              <a:t>“The ability to perform moderate to vigorous levels of physical activity without undue fatigue.”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Components of Physical fitness</a:t>
            </a:r>
            <a:endParaRPr lang="en-US" dirty="0"/>
          </a:p>
        </p:txBody>
      </p:sp>
      <p:sp>
        <p:nvSpPr>
          <p:cNvPr id="3" name="Content Placeholder 2"/>
          <p:cNvSpPr>
            <a:spLocks noGrp="1"/>
          </p:cNvSpPr>
          <p:nvPr>
            <p:ph idx="1"/>
          </p:nvPr>
        </p:nvSpPr>
        <p:spPr/>
        <p:txBody>
          <a:bodyPr/>
          <a:lstStyle/>
          <a:p>
            <a:pPr algn="just"/>
            <a:r>
              <a:rPr lang="en-US" b="1" i="1" dirty="0" err="1"/>
              <a:t>Cardiorespiratory</a:t>
            </a:r>
            <a:r>
              <a:rPr lang="en-US" b="1" i="1" dirty="0"/>
              <a:t> endurance</a:t>
            </a:r>
            <a:r>
              <a:rPr lang="en-US" i="1" dirty="0"/>
              <a:t>:</a:t>
            </a:r>
            <a:r>
              <a:rPr lang="en-US" dirty="0"/>
              <a:t> It is the ability of the heart, lungs and circulatory system to supply oxygen and nutrients to working muscles efficiently. Aerobic exercises are the effective way of improving </a:t>
            </a:r>
            <a:r>
              <a:rPr lang="en-US" dirty="0" err="1"/>
              <a:t>Cardiorespiratory</a:t>
            </a:r>
            <a:r>
              <a:rPr lang="en-US" dirty="0"/>
              <a:t> endurance.</a:t>
            </a:r>
            <a:endParaRPr lang="en-US" b="1" dirty="0"/>
          </a:p>
          <a:p>
            <a:pPr algn="just"/>
            <a:endParaRPr lang="en-US" dirty="0"/>
          </a:p>
        </p:txBody>
      </p:sp>
      <p:sp>
        <p:nvSpPr>
          <p:cNvPr id="4" name="Date Placeholder 3"/>
          <p:cNvSpPr>
            <a:spLocks noGrp="1"/>
          </p:cNvSpPr>
          <p:nvPr>
            <p:ph type="dt" sz="half" idx="10"/>
          </p:nvPr>
        </p:nvSpPr>
        <p:spPr/>
        <p:txBody>
          <a:bodyPr/>
          <a:lstStyle/>
          <a:p>
            <a:fld id="{C293181F-7CBD-4A14-AB06-7D776164CB92}" type="datetime1">
              <a:rPr lang="en-US" smtClean="0"/>
              <a:pPr/>
              <a:t>6/18/2024</a:t>
            </a:fld>
            <a:endParaRPr lang="en-US"/>
          </a:p>
        </p:txBody>
      </p:sp>
      <p:sp>
        <p:nvSpPr>
          <p:cNvPr id="5" name="Slide Number Placeholder 4"/>
          <p:cNvSpPr>
            <a:spLocks noGrp="1"/>
          </p:cNvSpPr>
          <p:nvPr>
            <p:ph type="sldNum" sz="quarter" idx="12"/>
          </p:nvPr>
        </p:nvSpPr>
        <p:spPr/>
        <p:txBody>
          <a:bodyPr/>
          <a:lstStyle/>
          <a:p>
            <a:fld id="{A8E77EC8-E09B-4F4C-B5AB-0121D711DF3D}" type="slidenum">
              <a:rPr lang="en-US" smtClean="0"/>
              <a:pPr/>
              <a:t>67</a:t>
            </a:fld>
            <a:endParaRPr lang="en-US"/>
          </a:p>
        </p:txBody>
      </p:sp>
      <p:sp>
        <p:nvSpPr>
          <p:cNvPr id="6" name="Footer Placeholder 5"/>
          <p:cNvSpPr>
            <a:spLocks noGrp="1"/>
          </p:cNvSpPr>
          <p:nvPr>
            <p:ph type="ftr" sz="quarter" idx="11"/>
          </p:nvPr>
        </p:nvSpPr>
        <p:spPr/>
        <p:txBody>
          <a:bodyPr/>
          <a:lstStyle/>
          <a:p>
            <a:r>
              <a:rPr lang="en-US"/>
              <a:t>Assessment of Fitness and Health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Components of Physical fitness</a:t>
            </a:r>
            <a:endParaRPr lang="en-US" dirty="0"/>
          </a:p>
        </p:txBody>
      </p:sp>
      <p:sp>
        <p:nvSpPr>
          <p:cNvPr id="3" name="Content Placeholder 2"/>
          <p:cNvSpPr>
            <a:spLocks noGrp="1"/>
          </p:cNvSpPr>
          <p:nvPr>
            <p:ph idx="1"/>
          </p:nvPr>
        </p:nvSpPr>
        <p:spPr/>
        <p:txBody>
          <a:bodyPr/>
          <a:lstStyle/>
          <a:p>
            <a:r>
              <a:rPr lang="en-US" b="1" i="1" dirty="0"/>
              <a:t>Musculoskeletal fitness:</a:t>
            </a:r>
            <a:r>
              <a:rPr lang="en-US" b="1" dirty="0"/>
              <a:t> </a:t>
            </a:r>
            <a:r>
              <a:rPr lang="en-US" dirty="0"/>
              <a:t>It refers to the ability of the muscular and skeletal systems to perform work. Resistance training is one of the effective ways to improve the strength of muscles and bones and to develop muscular endurance</a:t>
            </a:r>
          </a:p>
        </p:txBody>
      </p:sp>
      <p:sp>
        <p:nvSpPr>
          <p:cNvPr id="4" name="Date Placeholder 3"/>
          <p:cNvSpPr>
            <a:spLocks noGrp="1"/>
          </p:cNvSpPr>
          <p:nvPr>
            <p:ph type="dt" sz="half" idx="10"/>
          </p:nvPr>
        </p:nvSpPr>
        <p:spPr/>
        <p:txBody>
          <a:bodyPr/>
          <a:lstStyle/>
          <a:p>
            <a:fld id="{C9BCEA48-9BBA-4BE5-8129-83E7D08E7649}" type="datetime1">
              <a:rPr lang="en-US" smtClean="0"/>
              <a:pPr/>
              <a:t>6/18/2024</a:t>
            </a:fld>
            <a:endParaRPr lang="en-US"/>
          </a:p>
        </p:txBody>
      </p:sp>
      <p:sp>
        <p:nvSpPr>
          <p:cNvPr id="5" name="Slide Number Placeholder 4"/>
          <p:cNvSpPr>
            <a:spLocks noGrp="1"/>
          </p:cNvSpPr>
          <p:nvPr>
            <p:ph type="sldNum" sz="quarter" idx="12"/>
          </p:nvPr>
        </p:nvSpPr>
        <p:spPr/>
        <p:txBody>
          <a:bodyPr/>
          <a:lstStyle/>
          <a:p>
            <a:fld id="{A8E77EC8-E09B-4F4C-B5AB-0121D711DF3D}" type="slidenum">
              <a:rPr lang="en-US" smtClean="0"/>
              <a:pPr/>
              <a:t>68</a:t>
            </a:fld>
            <a:endParaRPr lang="en-US"/>
          </a:p>
        </p:txBody>
      </p:sp>
      <p:sp>
        <p:nvSpPr>
          <p:cNvPr id="6" name="Footer Placeholder 5"/>
          <p:cNvSpPr>
            <a:spLocks noGrp="1"/>
          </p:cNvSpPr>
          <p:nvPr>
            <p:ph type="ftr" sz="quarter" idx="11"/>
          </p:nvPr>
        </p:nvSpPr>
        <p:spPr/>
        <p:txBody>
          <a:bodyPr/>
          <a:lstStyle/>
          <a:p>
            <a:r>
              <a:rPr lang="en-US"/>
              <a:t>Assessment of Fitness and Health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Components of Physical fitness</a:t>
            </a:r>
            <a:endParaRPr lang="en-US" dirty="0"/>
          </a:p>
        </p:txBody>
      </p:sp>
      <p:sp>
        <p:nvSpPr>
          <p:cNvPr id="3" name="Content Placeholder 2"/>
          <p:cNvSpPr>
            <a:spLocks noGrp="1"/>
          </p:cNvSpPr>
          <p:nvPr>
            <p:ph idx="1"/>
          </p:nvPr>
        </p:nvSpPr>
        <p:spPr/>
        <p:txBody>
          <a:bodyPr/>
          <a:lstStyle/>
          <a:p>
            <a:pPr algn="just"/>
            <a:r>
              <a:rPr lang="en-US" b="1" i="1" dirty="0"/>
              <a:t>Body weight and body composition</a:t>
            </a:r>
            <a:r>
              <a:rPr lang="en-US" i="1" dirty="0"/>
              <a:t>:</a:t>
            </a:r>
            <a:r>
              <a:rPr lang="en-US" dirty="0"/>
              <a:t> Body weight refers to the size or mass of the individual. </a:t>
            </a:r>
          </a:p>
          <a:p>
            <a:pPr algn="just"/>
            <a:r>
              <a:rPr lang="en-US" dirty="0"/>
              <a:t>Body composition views the Body weight in terms of the absolute and relative amounts of muscles, bone and fat tissues. Aerobic exercises and Resistance training are effective in altering the weight and composition.</a:t>
            </a:r>
          </a:p>
        </p:txBody>
      </p:sp>
      <p:sp>
        <p:nvSpPr>
          <p:cNvPr id="4" name="Date Placeholder 3"/>
          <p:cNvSpPr>
            <a:spLocks noGrp="1"/>
          </p:cNvSpPr>
          <p:nvPr>
            <p:ph type="dt" sz="half" idx="10"/>
          </p:nvPr>
        </p:nvSpPr>
        <p:spPr/>
        <p:txBody>
          <a:bodyPr/>
          <a:lstStyle/>
          <a:p>
            <a:fld id="{4BD8A3A7-408C-4C63-AEF6-F36800444F03}" type="datetime1">
              <a:rPr lang="en-US" smtClean="0"/>
              <a:pPr/>
              <a:t>6/18/2024</a:t>
            </a:fld>
            <a:endParaRPr lang="en-US"/>
          </a:p>
        </p:txBody>
      </p:sp>
      <p:sp>
        <p:nvSpPr>
          <p:cNvPr id="5" name="Slide Number Placeholder 4"/>
          <p:cNvSpPr>
            <a:spLocks noGrp="1"/>
          </p:cNvSpPr>
          <p:nvPr>
            <p:ph type="sldNum" sz="quarter" idx="12"/>
          </p:nvPr>
        </p:nvSpPr>
        <p:spPr/>
        <p:txBody>
          <a:bodyPr/>
          <a:lstStyle/>
          <a:p>
            <a:fld id="{A8E77EC8-E09B-4F4C-B5AB-0121D711DF3D}" type="slidenum">
              <a:rPr lang="en-US" smtClean="0"/>
              <a:pPr/>
              <a:t>69</a:t>
            </a:fld>
            <a:endParaRPr lang="en-US"/>
          </a:p>
        </p:txBody>
      </p:sp>
      <p:sp>
        <p:nvSpPr>
          <p:cNvPr id="6" name="Footer Placeholder 5"/>
          <p:cNvSpPr>
            <a:spLocks noGrp="1"/>
          </p:cNvSpPr>
          <p:nvPr>
            <p:ph type="ftr" sz="quarter" idx="11"/>
          </p:nvPr>
        </p:nvSpPr>
        <p:spPr/>
        <p:txBody>
          <a:bodyPr/>
          <a:lstStyle/>
          <a:p>
            <a:r>
              <a:rPr lang="en-US"/>
              <a:t>Assessment of Fitness and Health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a:t>Pursuit of this goal must include a process for identifying individuals at increased risk for adverse exercise-related events.</a:t>
            </a:r>
          </a:p>
          <a:p>
            <a:pPr algn="just"/>
            <a:r>
              <a:rPr lang="en-US" dirty="0"/>
              <a:t> At the same time, the risk stratification process should not present a significant barrier to participation. This chapter presents guidelines for (a) evaluating an individual's risk for adverse exercise-related events and</a:t>
            </a:r>
          </a:p>
        </p:txBody>
      </p:sp>
      <p:sp>
        <p:nvSpPr>
          <p:cNvPr id="4" name="Date Placeholder 3"/>
          <p:cNvSpPr>
            <a:spLocks noGrp="1"/>
          </p:cNvSpPr>
          <p:nvPr>
            <p:ph type="dt" sz="half" idx="10"/>
          </p:nvPr>
        </p:nvSpPr>
        <p:spPr/>
        <p:txBody>
          <a:bodyPr/>
          <a:lstStyle/>
          <a:p>
            <a:fld id="{7EA6782E-7465-4B75-B4EB-0893DC1C0CF5}" type="datetime1">
              <a:rPr lang="en-US" smtClean="0"/>
              <a:pPr/>
              <a:t>6/18/2024</a:t>
            </a:fld>
            <a:endParaRPr lang="en-US"/>
          </a:p>
        </p:txBody>
      </p:sp>
      <p:sp>
        <p:nvSpPr>
          <p:cNvPr id="5" name="Slide Number Placeholder 4"/>
          <p:cNvSpPr>
            <a:spLocks noGrp="1"/>
          </p:cNvSpPr>
          <p:nvPr>
            <p:ph type="sldNum" sz="quarter" idx="12"/>
          </p:nvPr>
        </p:nvSpPr>
        <p:spPr/>
        <p:txBody>
          <a:bodyPr/>
          <a:lstStyle/>
          <a:p>
            <a:fld id="{A8E77EC8-E09B-4F4C-B5AB-0121D711DF3D}" type="slidenum">
              <a:rPr lang="en-US" smtClean="0"/>
              <a:pPr/>
              <a:t>7</a:t>
            </a:fld>
            <a:endParaRPr lang="en-US"/>
          </a:p>
        </p:txBody>
      </p:sp>
      <p:sp>
        <p:nvSpPr>
          <p:cNvPr id="6" name="Footer Placeholder 5"/>
          <p:cNvSpPr>
            <a:spLocks noGrp="1"/>
          </p:cNvSpPr>
          <p:nvPr>
            <p:ph type="ftr" sz="quarter" idx="11"/>
          </p:nvPr>
        </p:nvSpPr>
        <p:spPr/>
        <p:txBody>
          <a:bodyPr/>
          <a:lstStyle/>
          <a:p>
            <a:r>
              <a:rPr lang="en-US"/>
              <a:t>Assessment of Fitness and Health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Components of Physical fitness</a:t>
            </a:r>
            <a:endParaRPr lang="en-US" dirty="0"/>
          </a:p>
        </p:txBody>
      </p:sp>
      <p:sp>
        <p:nvSpPr>
          <p:cNvPr id="3" name="Content Placeholder 2"/>
          <p:cNvSpPr>
            <a:spLocks noGrp="1"/>
          </p:cNvSpPr>
          <p:nvPr>
            <p:ph idx="1"/>
          </p:nvPr>
        </p:nvSpPr>
        <p:spPr/>
        <p:txBody>
          <a:bodyPr/>
          <a:lstStyle/>
          <a:p>
            <a:r>
              <a:rPr lang="en-US" b="1" i="1" dirty="0"/>
              <a:t>Flexibility</a:t>
            </a:r>
            <a:r>
              <a:rPr lang="en-US" i="1" dirty="0"/>
              <a:t>:</a:t>
            </a:r>
            <a:r>
              <a:rPr lang="en-US" dirty="0"/>
              <a:t> Flexibility is the ability to move a joint or series of joints fluidly through the complete ROM. Daily stretching exercises can greatly improve flexibility.</a:t>
            </a:r>
          </a:p>
          <a:p>
            <a:endParaRPr lang="en-US" dirty="0"/>
          </a:p>
        </p:txBody>
      </p:sp>
      <p:sp>
        <p:nvSpPr>
          <p:cNvPr id="4" name="Date Placeholder 3"/>
          <p:cNvSpPr>
            <a:spLocks noGrp="1"/>
          </p:cNvSpPr>
          <p:nvPr>
            <p:ph type="dt" sz="half" idx="10"/>
          </p:nvPr>
        </p:nvSpPr>
        <p:spPr/>
        <p:txBody>
          <a:bodyPr/>
          <a:lstStyle/>
          <a:p>
            <a:fld id="{6F23D728-2C51-4361-98EA-E4EB0E6A0CE9}" type="datetime1">
              <a:rPr lang="en-US" smtClean="0"/>
              <a:pPr/>
              <a:t>6/18/2024</a:t>
            </a:fld>
            <a:endParaRPr lang="en-US"/>
          </a:p>
        </p:txBody>
      </p:sp>
      <p:sp>
        <p:nvSpPr>
          <p:cNvPr id="5" name="Slide Number Placeholder 4"/>
          <p:cNvSpPr>
            <a:spLocks noGrp="1"/>
          </p:cNvSpPr>
          <p:nvPr>
            <p:ph type="sldNum" sz="quarter" idx="12"/>
          </p:nvPr>
        </p:nvSpPr>
        <p:spPr/>
        <p:txBody>
          <a:bodyPr/>
          <a:lstStyle/>
          <a:p>
            <a:fld id="{A8E77EC8-E09B-4F4C-B5AB-0121D711DF3D}" type="slidenum">
              <a:rPr lang="en-US" smtClean="0"/>
              <a:pPr/>
              <a:t>70</a:t>
            </a:fld>
            <a:endParaRPr lang="en-US"/>
          </a:p>
        </p:txBody>
      </p:sp>
      <p:sp>
        <p:nvSpPr>
          <p:cNvPr id="6" name="Footer Placeholder 5"/>
          <p:cNvSpPr>
            <a:spLocks noGrp="1"/>
          </p:cNvSpPr>
          <p:nvPr>
            <p:ph type="ftr" sz="quarter" idx="11"/>
          </p:nvPr>
        </p:nvSpPr>
        <p:spPr/>
        <p:txBody>
          <a:bodyPr/>
          <a:lstStyle/>
          <a:p>
            <a:r>
              <a:rPr lang="en-US"/>
              <a:t>Assessment of Fitness and Health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Components of Physical fitness</a:t>
            </a:r>
            <a:endParaRPr lang="en-US" dirty="0"/>
          </a:p>
        </p:txBody>
      </p:sp>
      <p:sp>
        <p:nvSpPr>
          <p:cNvPr id="3" name="Content Placeholder 2"/>
          <p:cNvSpPr>
            <a:spLocks noGrp="1"/>
          </p:cNvSpPr>
          <p:nvPr>
            <p:ph idx="1"/>
          </p:nvPr>
        </p:nvSpPr>
        <p:spPr/>
        <p:txBody>
          <a:bodyPr/>
          <a:lstStyle/>
          <a:p>
            <a:pPr algn="just"/>
            <a:r>
              <a:rPr lang="en-US" b="1" i="1" dirty="0"/>
              <a:t>Neuromuscular relaxation</a:t>
            </a:r>
            <a:r>
              <a:rPr lang="en-US" i="1" dirty="0"/>
              <a:t>:</a:t>
            </a:r>
            <a:r>
              <a:rPr lang="en-US" dirty="0"/>
              <a:t> It is the ability to reduce or eliminate unnecessary tension/stress or contraction in a muscle group. Progressive relaxation exercises and Tai Chi are examples of effective techniques for decreasing stress and Neuromuscular tension levels</a:t>
            </a:r>
          </a:p>
        </p:txBody>
      </p:sp>
      <p:sp>
        <p:nvSpPr>
          <p:cNvPr id="4" name="Date Placeholder 3"/>
          <p:cNvSpPr>
            <a:spLocks noGrp="1"/>
          </p:cNvSpPr>
          <p:nvPr>
            <p:ph type="dt" sz="half" idx="10"/>
          </p:nvPr>
        </p:nvSpPr>
        <p:spPr/>
        <p:txBody>
          <a:bodyPr/>
          <a:lstStyle/>
          <a:p>
            <a:fld id="{BE552FDF-5E6F-498C-821E-4A444180945B}" type="datetime1">
              <a:rPr lang="en-US" smtClean="0"/>
              <a:pPr/>
              <a:t>6/18/2024</a:t>
            </a:fld>
            <a:endParaRPr lang="en-US"/>
          </a:p>
        </p:txBody>
      </p:sp>
      <p:sp>
        <p:nvSpPr>
          <p:cNvPr id="5" name="Slide Number Placeholder 4"/>
          <p:cNvSpPr>
            <a:spLocks noGrp="1"/>
          </p:cNvSpPr>
          <p:nvPr>
            <p:ph type="sldNum" sz="quarter" idx="12"/>
          </p:nvPr>
        </p:nvSpPr>
        <p:spPr/>
        <p:txBody>
          <a:bodyPr/>
          <a:lstStyle/>
          <a:p>
            <a:fld id="{A8E77EC8-E09B-4F4C-B5AB-0121D711DF3D}" type="slidenum">
              <a:rPr lang="en-US" smtClean="0"/>
              <a:pPr/>
              <a:t>71</a:t>
            </a:fld>
            <a:endParaRPr lang="en-US"/>
          </a:p>
        </p:txBody>
      </p:sp>
      <p:sp>
        <p:nvSpPr>
          <p:cNvPr id="6" name="Footer Placeholder 5"/>
          <p:cNvSpPr>
            <a:spLocks noGrp="1"/>
          </p:cNvSpPr>
          <p:nvPr>
            <p:ph type="ftr" sz="quarter" idx="11"/>
          </p:nvPr>
        </p:nvSpPr>
        <p:spPr/>
        <p:txBody>
          <a:bodyPr/>
          <a:lstStyle/>
          <a:p>
            <a:r>
              <a:rPr lang="en-US"/>
              <a:t>Assessment of Fitness and Health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Components of Physical Fitness</a:t>
            </a:r>
          </a:p>
        </p:txBody>
      </p:sp>
      <p:sp>
        <p:nvSpPr>
          <p:cNvPr id="14339" name="Rectangle 3"/>
          <p:cNvSpPr>
            <a:spLocks noGrp="1" noChangeArrowheads="1"/>
          </p:cNvSpPr>
          <p:nvPr>
            <p:ph type="body" idx="1"/>
          </p:nvPr>
        </p:nvSpPr>
        <p:spPr>
          <a:xfrm>
            <a:off x="685800" y="1981200"/>
            <a:ext cx="7772400" cy="4876800"/>
          </a:xfrm>
        </p:spPr>
        <p:txBody>
          <a:bodyPr/>
          <a:lstStyle/>
          <a:p>
            <a:pPr>
              <a:buClr>
                <a:srgbClr val="FF0066"/>
              </a:buClr>
              <a:buFontTx/>
              <a:buChar char="•"/>
            </a:pPr>
            <a:r>
              <a:rPr lang="en-US" sz="2800"/>
              <a:t>Flexibility</a:t>
            </a:r>
          </a:p>
          <a:p>
            <a:pPr>
              <a:buClr>
                <a:srgbClr val="FF0066"/>
              </a:buClr>
              <a:buFontTx/>
              <a:buChar char="•"/>
            </a:pPr>
            <a:r>
              <a:rPr lang="en-US" sz="2800"/>
              <a:t>Endurance</a:t>
            </a:r>
          </a:p>
          <a:p>
            <a:pPr>
              <a:buClr>
                <a:srgbClr val="FF0066"/>
              </a:buClr>
              <a:buFontTx/>
              <a:buChar char="•"/>
            </a:pPr>
            <a:r>
              <a:rPr lang="en-US" sz="2800"/>
              <a:t>Strength</a:t>
            </a:r>
          </a:p>
          <a:p>
            <a:pPr>
              <a:buClr>
                <a:srgbClr val="FF0066"/>
              </a:buClr>
              <a:buFontTx/>
              <a:buChar char="•"/>
            </a:pPr>
            <a:r>
              <a:rPr lang="en-US" sz="2800"/>
              <a:t>Power</a:t>
            </a:r>
          </a:p>
          <a:p>
            <a:pPr>
              <a:buClr>
                <a:srgbClr val="FF0066"/>
              </a:buClr>
              <a:buFontTx/>
              <a:buChar char="•"/>
            </a:pPr>
            <a:r>
              <a:rPr lang="en-US" sz="2800"/>
              <a:t>Speed</a:t>
            </a:r>
          </a:p>
          <a:p>
            <a:pPr>
              <a:buClr>
                <a:srgbClr val="FF0066"/>
              </a:buClr>
              <a:buFontTx/>
              <a:buChar char="•"/>
            </a:pPr>
            <a:r>
              <a:rPr lang="en-US" sz="2800"/>
              <a:t>Agility</a:t>
            </a:r>
          </a:p>
          <a:p>
            <a:pPr>
              <a:buClr>
                <a:srgbClr val="FF0066"/>
              </a:buClr>
              <a:buFontTx/>
              <a:buChar char="•"/>
            </a:pPr>
            <a:r>
              <a:rPr lang="en-US" sz="2800"/>
              <a:t>Body Composition</a:t>
            </a:r>
          </a:p>
          <a:p>
            <a:pPr>
              <a:buClr>
                <a:srgbClr val="FF0066"/>
              </a:buClr>
              <a:buFontTx/>
              <a:buChar char="•"/>
            </a:pPr>
            <a:r>
              <a:rPr lang="en-US" sz="2800"/>
              <a:t>Coordination</a:t>
            </a:r>
          </a:p>
          <a:p>
            <a:pPr>
              <a:buClr>
                <a:srgbClr val="FF0066"/>
              </a:buClr>
              <a:buFontTx/>
              <a:buChar char="•"/>
            </a:pPr>
            <a:r>
              <a:rPr lang="en-US" sz="2800"/>
              <a:t>Skill</a:t>
            </a:r>
          </a:p>
          <a:p>
            <a:pPr>
              <a:lnSpc>
                <a:spcPct val="90000"/>
              </a:lnSpc>
              <a:buClr>
                <a:srgbClr val="FF0066"/>
              </a:buClr>
              <a:buFontTx/>
              <a:buChar char="•"/>
            </a:pPr>
            <a:endParaRPr lang="en-US" sz="28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t>Flexibility</a:t>
            </a:r>
          </a:p>
        </p:txBody>
      </p:sp>
      <p:sp>
        <p:nvSpPr>
          <p:cNvPr id="135171" name="Rectangle 3"/>
          <p:cNvSpPr>
            <a:spLocks noGrp="1" noChangeArrowheads="1"/>
          </p:cNvSpPr>
          <p:nvPr>
            <p:ph type="body" idx="1"/>
          </p:nvPr>
        </p:nvSpPr>
        <p:spPr/>
        <p:txBody>
          <a:bodyPr/>
          <a:lstStyle/>
          <a:p>
            <a:pPr>
              <a:buClr>
                <a:srgbClr val="FF0066"/>
              </a:buClr>
              <a:buFontTx/>
              <a:buChar char="•"/>
            </a:pPr>
            <a:r>
              <a:rPr lang="en-US" sz="2800"/>
              <a:t>The ability of the muscle to allow full range of movement in a joint</a:t>
            </a:r>
          </a:p>
          <a:p>
            <a:pPr>
              <a:buClr>
                <a:srgbClr val="FF0066"/>
              </a:buClr>
              <a:buFontTx/>
              <a:buChar char="•"/>
            </a:pPr>
            <a:endParaRPr lang="en-US" sz="2800"/>
          </a:p>
          <a:p>
            <a:pPr>
              <a:buClr>
                <a:srgbClr val="FF0066"/>
              </a:buClr>
              <a:buFontTx/>
              <a:buNone/>
            </a:pPr>
            <a:endParaRPr lang="en-US" sz="2800"/>
          </a:p>
          <a:p>
            <a:pPr>
              <a:buClr>
                <a:srgbClr val="FF0066"/>
              </a:buClr>
              <a:buFontTx/>
              <a:buChar char="•"/>
            </a:pPr>
            <a:r>
              <a:rPr lang="en-US" sz="2800">
                <a:solidFill>
                  <a:schemeClr val="tx2"/>
                </a:solidFill>
              </a:rPr>
              <a:t>Tests of Flexibility :</a:t>
            </a:r>
          </a:p>
          <a:p>
            <a:pPr>
              <a:buClr>
                <a:srgbClr val="FF0066"/>
              </a:buClr>
              <a:buFontTx/>
              <a:buNone/>
            </a:pPr>
            <a:r>
              <a:rPr lang="en-US" sz="2800"/>
              <a:t>		Sit and Reach Test</a:t>
            </a:r>
          </a:p>
          <a:p>
            <a:pPr>
              <a:buClr>
                <a:srgbClr val="FF0066"/>
              </a:buClr>
              <a:buFontTx/>
              <a:buNone/>
            </a:pPr>
            <a:r>
              <a:rPr lang="en-US" sz="2800"/>
              <a:t>		Isolated muscle length tests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17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5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Sit and Reach Test</a:t>
            </a:r>
          </a:p>
        </p:txBody>
      </p:sp>
      <p:sp>
        <p:nvSpPr>
          <p:cNvPr id="15363" name="Rectangle 3"/>
          <p:cNvSpPr>
            <a:spLocks noGrp="1" noChangeArrowheads="1"/>
          </p:cNvSpPr>
          <p:nvPr>
            <p:ph type="body" sz="half" idx="1"/>
          </p:nvPr>
        </p:nvSpPr>
        <p:spPr>
          <a:xfrm>
            <a:off x="381000" y="2057400"/>
            <a:ext cx="3810000" cy="4114800"/>
          </a:xfrm>
        </p:spPr>
        <p:txBody>
          <a:bodyPr/>
          <a:lstStyle/>
          <a:p>
            <a:pPr>
              <a:buClr>
                <a:srgbClr val="FF0066"/>
              </a:buClr>
              <a:buFontTx/>
              <a:buChar char="•"/>
            </a:pPr>
            <a:r>
              <a:rPr lang="en-US" sz="2800"/>
              <a:t>Requirements:</a:t>
            </a:r>
          </a:p>
          <a:p>
            <a:pPr>
              <a:buClr>
                <a:srgbClr val="FF0066"/>
              </a:buClr>
              <a:buFontTx/>
              <a:buNone/>
            </a:pPr>
            <a:r>
              <a:rPr lang="en-US" sz="2800"/>
              <a:t>	Sit and Reach box</a:t>
            </a:r>
          </a:p>
          <a:p>
            <a:pPr>
              <a:buClr>
                <a:srgbClr val="FF0066"/>
              </a:buClr>
              <a:buFontTx/>
              <a:buNone/>
            </a:pPr>
            <a:r>
              <a:rPr lang="en-US" sz="2800"/>
              <a:t>	Measuring Tape</a:t>
            </a:r>
          </a:p>
          <a:p>
            <a:pPr>
              <a:buClr>
                <a:srgbClr val="FF0066"/>
              </a:buClr>
              <a:buFontTx/>
              <a:buNone/>
            </a:pPr>
            <a:endParaRPr lang="en-US" sz="2800"/>
          </a:p>
          <a:p>
            <a:pPr>
              <a:buClr>
                <a:srgbClr val="FF0066"/>
              </a:buClr>
              <a:buFontTx/>
              <a:buNone/>
            </a:pPr>
            <a:endParaRPr lang="en-US" sz="2800"/>
          </a:p>
          <a:p>
            <a:pPr>
              <a:buClr>
                <a:srgbClr val="FF0066"/>
              </a:buClr>
              <a:buFontTx/>
              <a:buChar char="•"/>
            </a:pPr>
            <a:r>
              <a:rPr lang="en-US" sz="2800"/>
              <a:t>Norms available</a:t>
            </a:r>
          </a:p>
        </p:txBody>
      </p:sp>
      <p:pic>
        <p:nvPicPr>
          <p:cNvPr id="15364" name="Picture 4" descr="Sit and reach"/>
          <p:cNvPicPr>
            <a:picLocks noGrp="1" noChangeAspect="1" noChangeArrowheads="1"/>
          </p:cNvPicPr>
          <p:nvPr>
            <p:ph sz="half" idx="2"/>
          </p:nvPr>
        </p:nvPicPr>
        <p:blipFill>
          <a:blip r:embed="rId2"/>
          <a:srcRect/>
          <a:stretch>
            <a:fillRect/>
          </a:stretch>
        </p:blipFill>
        <p:spPr>
          <a:xfrm>
            <a:off x="3733800" y="2590800"/>
            <a:ext cx="5410200" cy="3581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Muscular Strength</a:t>
            </a:r>
          </a:p>
        </p:txBody>
      </p:sp>
      <p:sp>
        <p:nvSpPr>
          <p:cNvPr id="17411" name="Rectangle 3"/>
          <p:cNvSpPr>
            <a:spLocks noGrp="1" noChangeArrowheads="1"/>
          </p:cNvSpPr>
          <p:nvPr>
            <p:ph type="body" idx="1"/>
          </p:nvPr>
        </p:nvSpPr>
        <p:spPr>
          <a:xfrm>
            <a:off x="685800" y="1981200"/>
            <a:ext cx="7772400" cy="4343400"/>
          </a:xfrm>
        </p:spPr>
        <p:txBody>
          <a:bodyPr/>
          <a:lstStyle/>
          <a:p>
            <a:pPr>
              <a:lnSpc>
                <a:spcPct val="120000"/>
              </a:lnSpc>
              <a:buClr>
                <a:srgbClr val="FF0066"/>
              </a:buClr>
              <a:buFontTx/>
              <a:buChar char="•"/>
            </a:pPr>
            <a:r>
              <a:rPr lang="en-US" sz="2800"/>
              <a:t>The amount of force a muscle can generate with a single maximum effort</a:t>
            </a:r>
          </a:p>
          <a:p>
            <a:pPr>
              <a:lnSpc>
                <a:spcPct val="120000"/>
              </a:lnSpc>
              <a:buClr>
                <a:srgbClr val="FF0066"/>
              </a:buClr>
              <a:buFontTx/>
              <a:buChar char="•"/>
            </a:pPr>
            <a:endParaRPr lang="en-US" sz="2800"/>
          </a:p>
          <a:p>
            <a:pPr>
              <a:lnSpc>
                <a:spcPct val="120000"/>
              </a:lnSpc>
              <a:buClr>
                <a:srgbClr val="FF0066"/>
              </a:buClr>
              <a:buFontTx/>
              <a:buChar char="•"/>
            </a:pPr>
            <a:r>
              <a:rPr lang="en-US" sz="2800">
                <a:solidFill>
                  <a:schemeClr val="tx2"/>
                </a:solidFill>
              </a:rPr>
              <a:t>Strength Tests</a:t>
            </a:r>
          </a:p>
          <a:p>
            <a:pPr>
              <a:lnSpc>
                <a:spcPct val="120000"/>
              </a:lnSpc>
              <a:buClr>
                <a:srgbClr val="FF0066"/>
              </a:buClr>
              <a:buFontTx/>
              <a:buNone/>
            </a:pPr>
            <a:r>
              <a:rPr lang="en-US" sz="2800"/>
              <a:t>			Maximum Bench Press Test</a:t>
            </a:r>
          </a:p>
          <a:p>
            <a:pPr>
              <a:lnSpc>
                <a:spcPct val="120000"/>
              </a:lnSpc>
              <a:buClr>
                <a:srgbClr val="FF0066"/>
              </a:buClr>
              <a:buFontTx/>
              <a:buNone/>
            </a:pPr>
            <a:r>
              <a:rPr lang="en-US" sz="2800"/>
              <a:t>			Maximum Leg Press Test</a:t>
            </a:r>
          </a:p>
          <a:p>
            <a:pPr>
              <a:lnSpc>
                <a:spcPct val="120000"/>
              </a:lnSpc>
              <a:buClr>
                <a:srgbClr val="FF0066"/>
              </a:buClr>
              <a:buFontTx/>
              <a:buNone/>
            </a:pPr>
            <a:r>
              <a:rPr lang="en-US" sz="2800"/>
              <a:t>			Hand Grip Strength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Maximum Bench Press Test</a:t>
            </a:r>
          </a:p>
        </p:txBody>
      </p:sp>
      <p:pic>
        <p:nvPicPr>
          <p:cNvPr id="19460" name="Picture 4" descr="DSC06775"/>
          <p:cNvPicPr>
            <a:picLocks noGrp="1" noChangeAspect="1" noChangeArrowheads="1"/>
          </p:cNvPicPr>
          <p:nvPr>
            <p:ph idx="1"/>
          </p:nvPr>
        </p:nvPicPr>
        <p:blipFill>
          <a:blip r:embed="rId2" cstate="print"/>
          <a:srcRect/>
          <a:stretch>
            <a:fillRect/>
          </a:stretch>
        </p:blipFill>
        <p:spPr>
          <a:xfrm>
            <a:off x="1143000" y="2133600"/>
            <a:ext cx="6248400" cy="4457700"/>
          </a:xfrm>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Maximum Bench Press Test</a:t>
            </a:r>
          </a:p>
        </p:txBody>
      </p:sp>
      <p:sp>
        <p:nvSpPr>
          <p:cNvPr id="18435" name="Rectangle 3"/>
          <p:cNvSpPr>
            <a:spLocks noGrp="1" noChangeArrowheads="1"/>
          </p:cNvSpPr>
          <p:nvPr>
            <p:ph type="body" idx="1"/>
          </p:nvPr>
        </p:nvSpPr>
        <p:spPr/>
        <p:txBody>
          <a:bodyPr/>
          <a:lstStyle/>
          <a:p>
            <a:pPr>
              <a:lnSpc>
                <a:spcPct val="80000"/>
              </a:lnSpc>
              <a:buClr>
                <a:srgbClr val="FF0066"/>
              </a:buClr>
              <a:buFontTx/>
              <a:buChar char="•"/>
            </a:pPr>
            <a:r>
              <a:rPr lang="en-US" sz="2800"/>
              <a:t>Equipment: Bench press machine</a:t>
            </a:r>
          </a:p>
          <a:p>
            <a:pPr>
              <a:lnSpc>
                <a:spcPct val="80000"/>
              </a:lnSpc>
              <a:buFont typeface="Wingdings" pitchFamily="2" charset="2"/>
              <a:buNone/>
            </a:pPr>
            <a:r>
              <a:rPr lang="en-US" sz="2800"/>
              <a:t>			Barbell with assorted weights</a:t>
            </a:r>
          </a:p>
          <a:p>
            <a:pPr>
              <a:lnSpc>
                <a:spcPct val="80000"/>
              </a:lnSpc>
              <a:buFont typeface="Wingdings" pitchFamily="2" charset="2"/>
              <a:buNone/>
            </a:pPr>
            <a:r>
              <a:rPr lang="en-US" sz="2800"/>
              <a:t>			Weighing Scale</a:t>
            </a:r>
          </a:p>
          <a:p>
            <a:pPr>
              <a:lnSpc>
                <a:spcPct val="80000"/>
              </a:lnSpc>
              <a:buFont typeface="Wingdings" pitchFamily="2" charset="2"/>
              <a:buNone/>
            </a:pPr>
            <a:endParaRPr lang="en-US" sz="2800"/>
          </a:p>
          <a:p>
            <a:pPr>
              <a:lnSpc>
                <a:spcPct val="80000"/>
              </a:lnSpc>
              <a:buClr>
                <a:srgbClr val="FF0066"/>
              </a:buClr>
              <a:buFontTx/>
              <a:buChar char="•"/>
            </a:pPr>
            <a:r>
              <a:rPr lang="en-US" sz="2800"/>
              <a:t>Warm up with Low weights</a:t>
            </a:r>
          </a:p>
          <a:p>
            <a:pPr>
              <a:lnSpc>
                <a:spcPct val="80000"/>
              </a:lnSpc>
              <a:buClr>
                <a:srgbClr val="FF0066"/>
              </a:buClr>
              <a:buFontTx/>
              <a:buChar char="•"/>
            </a:pPr>
            <a:endParaRPr lang="en-US" sz="2800"/>
          </a:p>
          <a:p>
            <a:pPr>
              <a:lnSpc>
                <a:spcPct val="80000"/>
              </a:lnSpc>
              <a:buClr>
                <a:srgbClr val="FF0066"/>
              </a:buClr>
              <a:buFontTx/>
              <a:buChar char="•"/>
            </a:pPr>
            <a:r>
              <a:rPr lang="en-US" sz="2800"/>
              <a:t>Purpose: Find 1 RM</a:t>
            </a:r>
          </a:p>
          <a:p>
            <a:pPr>
              <a:lnSpc>
                <a:spcPct val="80000"/>
              </a:lnSpc>
              <a:buClr>
                <a:srgbClr val="FF0066"/>
              </a:buClr>
              <a:buFontTx/>
              <a:buChar char="•"/>
            </a:pPr>
            <a:endParaRPr lang="en-US" sz="2800"/>
          </a:p>
          <a:p>
            <a:pPr>
              <a:lnSpc>
                <a:spcPct val="80000"/>
              </a:lnSpc>
              <a:buClr>
                <a:srgbClr val="FF0066"/>
              </a:buClr>
              <a:buFontTx/>
              <a:buChar char="•"/>
            </a:pPr>
            <a:r>
              <a:rPr lang="en-US" sz="2800"/>
              <a:t>Result: 1RM (lbs) / Body weight (lbs)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Maximum Leg Press Test</a:t>
            </a:r>
          </a:p>
        </p:txBody>
      </p:sp>
      <p:pic>
        <p:nvPicPr>
          <p:cNvPr id="21508" name="Picture 4" descr="DSC06773"/>
          <p:cNvPicPr>
            <a:picLocks noGrp="1" noChangeAspect="1" noChangeArrowheads="1"/>
          </p:cNvPicPr>
          <p:nvPr>
            <p:ph idx="1"/>
          </p:nvPr>
        </p:nvPicPr>
        <p:blipFill>
          <a:blip r:embed="rId2" cstate="print"/>
          <a:srcRect/>
          <a:stretch>
            <a:fillRect/>
          </a:stretch>
        </p:blipFill>
        <p:spPr>
          <a:xfrm>
            <a:off x="1219200" y="1752600"/>
            <a:ext cx="6629400" cy="5105400"/>
          </a:xfrm>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Maximum Leg Press Test</a:t>
            </a:r>
          </a:p>
        </p:txBody>
      </p:sp>
      <p:sp>
        <p:nvSpPr>
          <p:cNvPr id="20483" name="Rectangle 3"/>
          <p:cNvSpPr>
            <a:spLocks noGrp="1" noChangeArrowheads="1"/>
          </p:cNvSpPr>
          <p:nvPr>
            <p:ph type="body" idx="1"/>
          </p:nvPr>
        </p:nvSpPr>
        <p:spPr/>
        <p:txBody>
          <a:bodyPr/>
          <a:lstStyle/>
          <a:p>
            <a:pPr>
              <a:buClr>
                <a:srgbClr val="FF0066"/>
              </a:buClr>
              <a:buFontTx/>
              <a:buChar char="•"/>
            </a:pPr>
            <a:r>
              <a:rPr lang="en-US" sz="2800"/>
              <a:t>Equipments: Leg Press Machine						Weighing Scale</a:t>
            </a:r>
          </a:p>
          <a:p>
            <a:pPr>
              <a:buFont typeface="Wingdings" pitchFamily="2" charset="2"/>
              <a:buNone/>
            </a:pPr>
            <a:endParaRPr lang="en-US" sz="2800"/>
          </a:p>
          <a:p>
            <a:pPr>
              <a:buClr>
                <a:srgbClr val="FF0066"/>
              </a:buClr>
              <a:buFontTx/>
              <a:buChar char="•"/>
            </a:pPr>
            <a:r>
              <a:rPr lang="en-US" sz="2800"/>
              <a:t>Position of the Knee: 70 degrees</a:t>
            </a:r>
          </a:p>
          <a:p>
            <a:pPr>
              <a:buClr>
                <a:srgbClr val="FF0066"/>
              </a:buClr>
              <a:buFontTx/>
              <a:buChar char="•"/>
            </a:pPr>
            <a:endParaRPr lang="en-US" sz="2800"/>
          </a:p>
          <a:p>
            <a:pPr>
              <a:buClr>
                <a:srgbClr val="FF0066"/>
              </a:buClr>
              <a:buFontTx/>
              <a:buChar char="•"/>
            </a:pPr>
            <a:r>
              <a:rPr lang="en-US" sz="2800"/>
              <a:t>Purpose: To find 1 RM</a:t>
            </a:r>
          </a:p>
          <a:p>
            <a:pPr>
              <a:buFont typeface="Wingdings" pitchFamily="2" charset="2"/>
              <a:buNone/>
            </a:pPr>
            <a:endParaRPr lang="en-US" sz="2800"/>
          </a:p>
          <a:p>
            <a:pPr>
              <a:buClr>
                <a:srgbClr val="FF0066"/>
              </a:buClr>
              <a:buFontTx/>
              <a:buChar char="•"/>
            </a:pPr>
            <a:r>
              <a:rPr lang="en-US" sz="2800"/>
              <a:t>Result: 1RM (lbs) / Body weight (lbs)</a:t>
            </a:r>
          </a:p>
          <a:p>
            <a:pPr>
              <a:buFont typeface="Wingdings" pitchFamily="2" charset="2"/>
              <a:buNone/>
            </a:pPr>
            <a:endParaRPr lang="en-US" sz="2800"/>
          </a:p>
          <a:p>
            <a:pPr>
              <a:buFont typeface="Wingdings" pitchFamily="2" charset="2"/>
              <a:buNone/>
            </a:pPr>
            <a:endParaRPr lang="en-US" sz="2800"/>
          </a:p>
          <a:p>
            <a:pPr>
              <a:buFont typeface="Wingdings" pitchFamily="2" charset="2"/>
              <a:buNone/>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(b) making appropriate recommendations regarding the initiation, continuation, or progression of an individual's physical activity program to reduce the potential occurrence of these types of catastrophic events.</a:t>
            </a:r>
          </a:p>
          <a:p>
            <a:pPr algn="just"/>
            <a:endParaRPr lang="en-US" dirty="0"/>
          </a:p>
        </p:txBody>
      </p:sp>
      <p:sp>
        <p:nvSpPr>
          <p:cNvPr id="4" name="Date Placeholder 3"/>
          <p:cNvSpPr>
            <a:spLocks noGrp="1"/>
          </p:cNvSpPr>
          <p:nvPr>
            <p:ph type="dt" sz="half" idx="10"/>
          </p:nvPr>
        </p:nvSpPr>
        <p:spPr/>
        <p:txBody>
          <a:bodyPr/>
          <a:lstStyle/>
          <a:p>
            <a:fld id="{888F2C53-9589-4FA6-A9AB-AEF9A3BFD3E7}" type="datetime1">
              <a:rPr lang="en-US" smtClean="0"/>
              <a:pPr/>
              <a:t>6/18/2024</a:t>
            </a:fld>
            <a:endParaRPr lang="en-US"/>
          </a:p>
        </p:txBody>
      </p:sp>
      <p:sp>
        <p:nvSpPr>
          <p:cNvPr id="5" name="Slide Number Placeholder 4"/>
          <p:cNvSpPr>
            <a:spLocks noGrp="1"/>
          </p:cNvSpPr>
          <p:nvPr>
            <p:ph type="sldNum" sz="quarter" idx="12"/>
          </p:nvPr>
        </p:nvSpPr>
        <p:spPr/>
        <p:txBody>
          <a:bodyPr/>
          <a:lstStyle/>
          <a:p>
            <a:fld id="{A8E77EC8-E09B-4F4C-B5AB-0121D711DF3D}" type="slidenum">
              <a:rPr lang="en-US" smtClean="0"/>
              <a:pPr/>
              <a:t>8</a:t>
            </a:fld>
            <a:endParaRPr lang="en-US"/>
          </a:p>
        </p:txBody>
      </p:sp>
      <p:sp>
        <p:nvSpPr>
          <p:cNvPr id="6" name="Footer Placeholder 5"/>
          <p:cNvSpPr>
            <a:spLocks noGrp="1"/>
          </p:cNvSpPr>
          <p:nvPr>
            <p:ph type="ftr" sz="quarter" idx="11"/>
          </p:nvPr>
        </p:nvSpPr>
        <p:spPr/>
        <p:txBody>
          <a:bodyPr/>
          <a:lstStyle/>
          <a:p>
            <a:r>
              <a:rPr lang="en-US"/>
              <a:t>Assessment of Fitness and Health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Hand Grip Strength Test</a:t>
            </a:r>
          </a:p>
        </p:txBody>
      </p:sp>
      <p:pic>
        <p:nvPicPr>
          <p:cNvPr id="23556" name="Picture 4" descr="DSC06789"/>
          <p:cNvPicPr>
            <a:picLocks noGrp="1" noChangeAspect="1" noChangeArrowheads="1"/>
          </p:cNvPicPr>
          <p:nvPr>
            <p:ph idx="1"/>
          </p:nvPr>
        </p:nvPicPr>
        <p:blipFill>
          <a:blip r:embed="rId2" cstate="print"/>
          <a:srcRect/>
          <a:stretch>
            <a:fillRect/>
          </a:stretch>
        </p:blipFill>
        <p:spPr>
          <a:xfrm>
            <a:off x="2571750" y="1905000"/>
            <a:ext cx="3486150" cy="4953000"/>
          </a:xfrm>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Hand Grip Strength Test</a:t>
            </a:r>
          </a:p>
        </p:txBody>
      </p:sp>
      <p:sp>
        <p:nvSpPr>
          <p:cNvPr id="22531" name="Rectangle 3"/>
          <p:cNvSpPr>
            <a:spLocks noGrp="1" noChangeArrowheads="1"/>
          </p:cNvSpPr>
          <p:nvPr>
            <p:ph type="body" idx="1"/>
          </p:nvPr>
        </p:nvSpPr>
        <p:spPr/>
        <p:txBody>
          <a:bodyPr/>
          <a:lstStyle/>
          <a:p>
            <a:pPr>
              <a:lnSpc>
                <a:spcPct val="110000"/>
              </a:lnSpc>
              <a:buClr>
                <a:srgbClr val="FF0066"/>
              </a:buClr>
              <a:buFontTx/>
              <a:buChar char="•"/>
            </a:pPr>
            <a:r>
              <a:rPr lang="en-US" sz="2800"/>
              <a:t>Equipment: Grip Strength Dynamometer</a:t>
            </a:r>
          </a:p>
          <a:p>
            <a:pPr>
              <a:lnSpc>
                <a:spcPct val="110000"/>
              </a:lnSpc>
              <a:buClr>
                <a:srgbClr val="FF0066"/>
              </a:buClr>
              <a:buFontTx/>
              <a:buChar char="•"/>
            </a:pPr>
            <a:endParaRPr lang="en-US" sz="2800"/>
          </a:p>
          <a:p>
            <a:pPr>
              <a:lnSpc>
                <a:spcPct val="110000"/>
              </a:lnSpc>
              <a:buClr>
                <a:srgbClr val="FF0066"/>
              </a:buClr>
              <a:buFontTx/>
              <a:buChar char="•"/>
            </a:pPr>
            <a:r>
              <a:rPr lang="en-US" sz="2800"/>
              <a:t>Adjust the Grip Size</a:t>
            </a:r>
          </a:p>
          <a:p>
            <a:pPr>
              <a:lnSpc>
                <a:spcPct val="110000"/>
              </a:lnSpc>
              <a:buClr>
                <a:srgbClr val="FF0066"/>
              </a:buClr>
              <a:buFontTx/>
              <a:buChar char="•"/>
            </a:pPr>
            <a:endParaRPr lang="en-US" sz="2800"/>
          </a:p>
          <a:p>
            <a:pPr>
              <a:lnSpc>
                <a:spcPct val="110000"/>
              </a:lnSpc>
              <a:buClr>
                <a:srgbClr val="FF0066"/>
              </a:buClr>
              <a:buFontTx/>
              <a:buChar char="•"/>
            </a:pPr>
            <a:r>
              <a:rPr lang="en-US" sz="2800"/>
              <a:t>Perform 3 trials with one minute rest</a:t>
            </a:r>
          </a:p>
          <a:p>
            <a:pPr>
              <a:lnSpc>
                <a:spcPct val="110000"/>
              </a:lnSpc>
              <a:buClr>
                <a:srgbClr val="FF0066"/>
              </a:buClr>
              <a:buFontTx/>
              <a:buChar char="•"/>
            </a:pPr>
            <a:endParaRPr lang="en-US" sz="2800"/>
          </a:p>
          <a:p>
            <a:pPr>
              <a:lnSpc>
                <a:spcPct val="110000"/>
              </a:lnSpc>
              <a:buClr>
                <a:srgbClr val="FF0066"/>
              </a:buClr>
              <a:buFontTx/>
              <a:buChar char="•"/>
            </a:pPr>
            <a:r>
              <a:rPr lang="en-US" sz="2800"/>
              <a:t>Tested bilaterally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Muscular Endurance</a:t>
            </a:r>
          </a:p>
        </p:txBody>
      </p:sp>
      <p:sp>
        <p:nvSpPr>
          <p:cNvPr id="24579" name="Rectangle 3"/>
          <p:cNvSpPr>
            <a:spLocks noGrp="1" noChangeArrowheads="1"/>
          </p:cNvSpPr>
          <p:nvPr>
            <p:ph type="body" idx="1"/>
          </p:nvPr>
        </p:nvSpPr>
        <p:spPr>
          <a:xfrm>
            <a:off x="685800" y="1981200"/>
            <a:ext cx="7772400" cy="4343400"/>
          </a:xfrm>
        </p:spPr>
        <p:txBody>
          <a:bodyPr/>
          <a:lstStyle/>
          <a:p>
            <a:pPr>
              <a:buClr>
                <a:srgbClr val="FF0066"/>
              </a:buClr>
              <a:buFontTx/>
              <a:buChar char="•"/>
            </a:pPr>
            <a:r>
              <a:rPr lang="en-US" sz="2800"/>
              <a:t>Ability of the muscle or group of muscles to contract repeatedly for a long period of time</a:t>
            </a:r>
          </a:p>
          <a:p>
            <a:pPr>
              <a:buClr>
                <a:srgbClr val="FF0066"/>
              </a:buClr>
              <a:buFontTx/>
              <a:buChar char="•"/>
            </a:pPr>
            <a:endParaRPr lang="en-US" sz="2800"/>
          </a:p>
          <a:p>
            <a:pPr>
              <a:buClr>
                <a:srgbClr val="FF0066"/>
              </a:buClr>
              <a:buFontTx/>
              <a:buChar char="•"/>
            </a:pPr>
            <a:r>
              <a:rPr lang="en-US" sz="2800">
                <a:solidFill>
                  <a:schemeClr val="tx2"/>
                </a:solidFill>
              </a:rPr>
              <a:t>Tests of Endurance</a:t>
            </a:r>
          </a:p>
          <a:p>
            <a:pPr>
              <a:buClr>
                <a:srgbClr val="FF0066"/>
              </a:buClr>
              <a:buFontTx/>
              <a:buNone/>
            </a:pPr>
            <a:r>
              <a:rPr lang="en-US" sz="2800"/>
              <a:t>			60 Second Sit up Test</a:t>
            </a:r>
          </a:p>
          <a:p>
            <a:pPr>
              <a:buClr>
                <a:srgbClr val="FF0066"/>
              </a:buClr>
              <a:buFontTx/>
              <a:buNone/>
            </a:pPr>
            <a:r>
              <a:rPr lang="en-US" sz="2800"/>
              <a:t>			The Curl Up Test</a:t>
            </a:r>
          </a:p>
          <a:p>
            <a:pPr>
              <a:buClr>
                <a:srgbClr val="FF0066"/>
              </a:buClr>
              <a:buFontTx/>
              <a:buNone/>
            </a:pPr>
            <a:r>
              <a:rPr lang="en-US" sz="2800"/>
              <a:t>			The Push Up Test</a:t>
            </a:r>
          </a:p>
          <a:p>
            <a:pPr>
              <a:buClr>
                <a:srgbClr val="FF0066"/>
              </a:buClr>
              <a:buFontTx/>
              <a:buNone/>
            </a:pPr>
            <a:r>
              <a:rPr lang="en-US" sz="2800"/>
              <a:t>			The Squat Test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8" name="Rectangle 12"/>
          <p:cNvSpPr>
            <a:spLocks noGrp="1" noChangeArrowheads="1"/>
          </p:cNvSpPr>
          <p:nvPr>
            <p:ph type="title"/>
          </p:nvPr>
        </p:nvSpPr>
        <p:spPr/>
        <p:txBody>
          <a:bodyPr/>
          <a:lstStyle/>
          <a:p>
            <a:r>
              <a:rPr lang="en-US"/>
              <a:t>60 second Sit Up Test</a:t>
            </a:r>
          </a:p>
        </p:txBody>
      </p:sp>
      <p:pic>
        <p:nvPicPr>
          <p:cNvPr id="121863" name="Picture 7" descr="DSC06786"/>
          <p:cNvPicPr>
            <a:picLocks noGrp="1" noChangeAspect="1" noChangeArrowheads="1"/>
          </p:cNvPicPr>
          <p:nvPr>
            <p:ph sz="half" idx="1"/>
          </p:nvPr>
        </p:nvPicPr>
        <p:blipFill>
          <a:blip r:embed="rId2" cstate="print"/>
          <a:srcRect/>
          <a:stretch>
            <a:fillRect/>
          </a:stretch>
        </p:blipFill>
        <p:spPr>
          <a:xfrm>
            <a:off x="685800" y="2609850"/>
            <a:ext cx="3810000" cy="2857500"/>
          </a:xfrm>
          <a:noFill/>
          <a:ln/>
        </p:spPr>
      </p:pic>
      <p:pic>
        <p:nvPicPr>
          <p:cNvPr id="121867" name="Picture 11" descr="DSC06787"/>
          <p:cNvPicPr>
            <a:picLocks noGrp="1" noChangeAspect="1" noChangeArrowheads="1"/>
          </p:cNvPicPr>
          <p:nvPr>
            <p:ph sz="half" idx="2"/>
          </p:nvPr>
        </p:nvPicPr>
        <p:blipFill>
          <a:blip r:embed="rId3" cstate="print"/>
          <a:srcRect/>
          <a:stretch>
            <a:fillRect/>
          </a:stretch>
        </p:blipFill>
        <p:spPr>
          <a:xfrm>
            <a:off x="4648200" y="2609850"/>
            <a:ext cx="3810000" cy="28575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60 second Sit Up Test</a:t>
            </a:r>
          </a:p>
        </p:txBody>
      </p:sp>
      <p:sp>
        <p:nvSpPr>
          <p:cNvPr id="25603" name="Rectangle 3"/>
          <p:cNvSpPr>
            <a:spLocks noGrp="1" noChangeArrowheads="1"/>
          </p:cNvSpPr>
          <p:nvPr>
            <p:ph type="body" idx="1"/>
          </p:nvPr>
        </p:nvSpPr>
        <p:spPr/>
        <p:txBody>
          <a:bodyPr/>
          <a:lstStyle/>
          <a:p>
            <a:pPr>
              <a:buClr>
                <a:srgbClr val="FF0066"/>
              </a:buClr>
              <a:buFontTx/>
              <a:buChar char="•"/>
            </a:pPr>
            <a:r>
              <a:rPr lang="en-US" sz="2800"/>
              <a:t>Requirements: Stop Watch</a:t>
            </a:r>
          </a:p>
          <a:p>
            <a:pPr>
              <a:buClr>
                <a:srgbClr val="FF0066"/>
              </a:buClr>
              <a:buFontTx/>
              <a:buNone/>
            </a:pPr>
            <a:r>
              <a:rPr lang="en-US" sz="2800"/>
              <a:t>			Partner to hold the ankle</a:t>
            </a:r>
          </a:p>
          <a:p>
            <a:pPr>
              <a:buClr>
                <a:srgbClr val="FF0066"/>
              </a:buClr>
              <a:buFontTx/>
              <a:buChar char="•"/>
            </a:pPr>
            <a:endParaRPr lang="en-US" sz="2800"/>
          </a:p>
          <a:p>
            <a:pPr>
              <a:buClr>
                <a:srgbClr val="FF0066"/>
              </a:buClr>
              <a:buFontTx/>
              <a:buChar char="•"/>
            </a:pPr>
            <a:r>
              <a:rPr lang="en-US" sz="2800"/>
              <a:t>Familiarize to proper technique</a:t>
            </a:r>
          </a:p>
          <a:p>
            <a:pPr>
              <a:buClr>
                <a:srgbClr val="FF0066"/>
              </a:buClr>
              <a:buFontTx/>
              <a:buChar char="•"/>
            </a:pPr>
            <a:endParaRPr lang="en-US" sz="2800"/>
          </a:p>
          <a:p>
            <a:pPr>
              <a:buClr>
                <a:srgbClr val="FF0066"/>
              </a:buClr>
              <a:buFontTx/>
              <a:buChar char="•"/>
            </a:pPr>
            <a:r>
              <a:rPr lang="en-US" sz="2800"/>
              <a:t>Instruction: To perform as many as possible</a:t>
            </a:r>
          </a:p>
          <a:p>
            <a:pPr>
              <a:buClr>
                <a:srgbClr val="FF0066"/>
              </a:buClr>
              <a:buFontTx/>
              <a:buChar char="•"/>
            </a:pPr>
            <a:endParaRPr lang="en-US" sz="2800"/>
          </a:p>
          <a:p>
            <a:pPr>
              <a:buClr>
                <a:srgbClr val="FF0066"/>
              </a:buClr>
              <a:buFontTx/>
              <a:buChar char="•"/>
            </a:pPr>
            <a:r>
              <a:rPr lang="en-US" sz="2800"/>
              <a:t>Norms available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8" name="Rectangle 12"/>
          <p:cNvSpPr>
            <a:spLocks noGrp="1" noChangeArrowheads="1"/>
          </p:cNvSpPr>
          <p:nvPr>
            <p:ph type="title"/>
          </p:nvPr>
        </p:nvSpPr>
        <p:spPr/>
        <p:txBody>
          <a:bodyPr/>
          <a:lstStyle/>
          <a:p>
            <a:r>
              <a:rPr lang="en-US"/>
              <a:t>The Curl Up Test</a:t>
            </a:r>
          </a:p>
        </p:txBody>
      </p:sp>
      <p:pic>
        <p:nvPicPr>
          <p:cNvPr id="116743" name="Picture 7" descr="DSC06780"/>
          <p:cNvPicPr>
            <a:picLocks noGrp="1" noChangeAspect="1" noChangeArrowheads="1"/>
          </p:cNvPicPr>
          <p:nvPr>
            <p:ph sz="half" idx="1"/>
          </p:nvPr>
        </p:nvPicPr>
        <p:blipFill>
          <a:blip r:embed="rId2" cstate="print"/>
          <a:srcRect/>
          <a:stretch>
            <a:fillRect/>
          </a:stretch>
        </p:blipFill>
        <p:spPr>
          <a:xfrm>
            <a:off x="685800" y="2609850"/>
            <a:ext cx="3810000" cy="2857500"/>
          </a:xfrm>
          <a:noFill/>
          <a:ln/>
        </p:spPr>
      </p:pic>
      <p:pic>
        <p:nvPicPr>
          <p:cNvPr id="116747" name="Picture 11" descr="DSC06781"/>
          <p:cNvPicPr>
            <a:picLocks noGrp="1" noChangeAspect="1" noChangeArrowheads="1"/>
          </p:cNvPicPr>
          <p:nvPr>
            <p:ph sz="half" idx="2"/>
          </p:nvPr>
        </p:nvPicPr>
        <p:blipFill>
          <a:blip r:embed="rId3" cstate="print"/>
          <a:srcRect/>
          <a:stretch>
            <a:fillRect/>
          </a:stretch>
        </p:blipFill>
        <p:spPr>
          <a:xfrm>
            <a:off x="4648200" y="2609850"/>
            <a:ext cx="4038600" cy="28575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The Curl Up Test</a:t>
            </a:r>
          </a:p>
        </p:txBody>
      </p:sp>
      <p:sp>
        <p:nvSpPr>
          <p:cNvPr id="27651" name="Rectangle 3"/>
          <p:cNvSpPr>
            <a:spLocks noGrp="1" noChangeArrowheads="1"/>
          </p:cNvSpPr>
          <p:nvPr>
            <p:ph type="body" idx="1"/>
          </p:nvPr>
        </p:nvSpPr>
        <p:spPr>
          <a:xfrm>
            <a:off x="685800" y="1981200"/>
            <a:ext cx="7772400" cy="4419600"/>
          </a:xfrm>
        </p:spPr>
        <p:txBody>
          <a:bodyPr/>
          <a:lstStyle/>
          <a:p>
            <a:pPr>
              <a:buClr>
                <a:srgbClr val="FF0066"/>
              </a:buClr>
              <a:buFontTx/>
              <a:buChar char="•"/>
            </a:pPr>
            <a:r>
              <a:rPr lang="en-US" sz="2800"/>
              <a:t>Equipment: Metronome </a:t>
            </a:r>
          </a:p>
          <a:p>
            <a:pPr>
              <a:buClr>
                <a:srgbClr val="FF0066"/>
              </a:buClr>
              <a:buFontTx/>
              <a:buNone/>
            </a:pPr>
            <a:r>
              <a:rPr lang="en-US" sz="2800"/>
              <a:t>			Adhesive Tape</a:t>
            </a:r>
          </a:p>
          <a:p>
            <a:pPr>
              <a:buClr>
                <a:srgbClr val="FF0066"/>
              </a:buClr>
              <a:buFontTx/>
              <a:buChar char="•"/>
            </a:pPr>
            <a:endParaRPr lang="en-US" sz="2800"/>
          </a:p>
          <a:p>
            <a:pPr>
              <a:buClr>
                <a:srgbClr val="FF0066"/>
              </a:buClr>
              <a:buFontTx/>
              <a:buChar char="•"/>
            </a:pPr>
            <a:r>
              <a:rPr lang="en-US" sz="2800"/>
              <a:t>Two strips placed 12 cms apart</a:t>
            </a:r>
          </a:p>
          <a:p>
            <a:pPr>
              <a:buClr>
                <a:srgbClr val="FF0066"/>
              </a:buClr>
              <a:buFontTx/>
              <a:buChar char="•"/>
            </a:pPr>
            <a:endParaRPr lang="en-US" sz="2800"/>
          </a:p>
          <a:p>
            <a:pPr>
              <a:buClr>
                <a:srgbClr val="FF0066"/>
              </a:buClr>
              <a:buFontTx/>
              <a:buChar char="•"/>
            </a:pPr>
            <a:r>
              <a:rPr lang="en-US" sz="2800"/>
              <a:t>Metronome paced at 40 bpm</a:t>
            </a:r>
          </a:p>
          <a:p>
            <a:pPr>
              <a:buClr>
                <a:srgbClr val="FF0066"/>
              </a:buClr>
              <a:buFontTx/>
              <a:buChar char="•"/>
            </a:pPr>
            <a:endParaRPr lang="en-US" sz="2800"/>
          </a:p>
          <a:p>
            <a:pPr>
              <a:buClr>
                <a:srgbClr val="FF0066"/>
              </a:buClr>
              <a:buFontTx/>
              <a:buChar char="•"/>
            </a:pPr>
            <a:r>
              <a:rPr lang="en-US" sz="2800"/>
              <a:t>Count number of curls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The Curl Up Test</a:t>
            </a:r>
          </a:p>
        </p:txBody>
      </p:sp>
      <p:sp>
        <p:nvSpPr>
          <p:cNvPr id="28675" name="Rectangle 3"/>
          <p:cNvSpPr>
            <a:spLocks noGrp="1" noChangeArrowheads="1"/>
          </p:cNvSpPr>
          <p:nvPr>
            <p:ph type="body" idx="1"/>
          </p:nvPr>
        </p:nvSpPr>
        <p:spPr/>
        <p:txBody>
          <a:bodyPr/>
          <a:lstStyle/>
          <a:p>
            <a:pPr>
              <a:buFont typeface="Wingdings" pitchFamily="2" charset="2"/>
              <a:buNone/>
            </a:pPr>
            <a:endParaRPr lang="en-US" sz="2800"/>
          </a:p>
          <a:p>
            <a:pPr>
              <a:buClr>
                <a:srgbClr val="FF0066"/>
              </a:buClr>
              <a:buFontTx/>
              <a:buChar char="•"/>
            </a:pPr>
            <a:r>
              <a:rPr lang="en-US" sz="2800"/>
              <a:t>Termination: No longer able to do</a:t>
            </a:r>
          </a:p>
          <a:p>
            <a:pPr>
              <a:buClr>
                <a:srgbClr val="FF0066"/>
              </a:buClr>
              <a:buFontTx/>
              <a:buNone/>
            </a:pPr>
            <a:r>
              <a:rPr lang="en-US" sz="2800"/>
              <a:t>		Not able to keep pace with metronome</a:t>
            </a:r>
          </a:p>
          <a:p>
            <a:pPr>
              <a:buClr>
                <a:srgbClr val="FF0066"/>
              </a:buClr>
              <a:buFontTx/>
              <a:buNone/>
            </a:pPr>
            <a:endParaRPr lang="en-US" sz="2800"/>
          </a:p>
          <a:p>
            <a:pPr>
              <a:buClr>
                <a:srgbClr val="FF0066"/>
              </a:buClr>
              <a:buFontTx/>
              <a:buChar char="•"/>
            </a:pPr>
            <a:r>
              <a:rPr lang="en-US" sz="2800"/>
              <a:t>Norms available</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8" name="Rectangle 12"/>
          <p:cNvSpPr>
            <a:spLocks noGrp="1" noChangeArrowheads="1"/>
          </p:cNvSpPr>
          <p:nvPr>
            <p:ph type="title"/>
          </p:nvPr>
        </p:nvSpPr>
        <p:spPr/>
        <p:txBody>
          <a:bodyPr/>
          <a:lstStyle/>
          <a:p>
            <a:r>
              <a:rPr lang="en-US"/>
              <a:t>The Push Up Test</a:t>
            </a:r>
          </a:p>
        </p:txBody>
      </p:sp>
      <p:pic>
        <p:nvPicPr>
          <p:cNvPr id="126983" name="Picture 7" descr="DSC06784"/>
          <p:cNvPicPr>
            <a:picLocks noGrp="1" noChangeAspect="1" noChangeArrowheads="1"/>
          </p:cNvPicPr>
          <p:nvPr>
            <p:ph sz="half" idx="1"/>
          </p:nvPr>
        </p:nvPicPr>
        <p:blipFill>
          <a:blip r:embed="rId2" cstate="print"/>
          <a:srcRect/>
          <a:stretch>
            <a:fillRect/>
          </a:stretch>
        </p:blipFill>
        <p:spPr>
          <a:xfrm>
            <a:off x="685800" y="2609850"/>
            <a:ext cx="3810000" cy="2857500"/>
          </a:xfrm>
          <a:noFill/>
          <a:ln/>
        </p:spPr>
      </p:pic>
      <p:pic>
        <p:nvPicPr>
          <p:cNvPr id="126987" name="Picture 11" descr="DSC06785"/>
          <p:cNvPicPr>
            <a:picLocks noGrp="1" noChangeAspect="1" noChangeArrowheads="1"/>
          </p:cNvPicPr>
          <p:nvPr>
            <p:ph sz="half" idx="2"/>
          </p:nvPr>
        </p:nvPicPr>
        <p:blipFill>
          <a:blip r:embed="rId3" cstate="print"/>
          <a:srcRect/>
          <a:stretch>
            <a:fillRect/>
          </a:stretch>
        </p:blipFill>
        <p:spPr>
          <a:xfrm>
            <a:off x="4648200" y="2609850"/>
            <a:ext cx="3810000" cy="28575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The Push Up Test</a:t>
            </a:r>
          </a:p>
        </p:txBody>
      </p:sp>
      <p:sp>
        <p:nvSpPr>
          <p:cNvPr id="29699" name="Rectangle 3"/>
          <p:cNvSpPr>
            <a:spLocks noGrp="1" noChangeArrowheads="1"/>
          </p:cNvSpPr>
          <p:nvPr>
            <p:ph type="body" idx="1"/>
          </p:nvPr>
        </p:nvSpPr>
        <p:spPr/>
        <p:txBody>
          <a:bodyPr/>
          <a:lstStyle/>
          <a:p>
            <a:pPr>
              <a:buClr>
                <a:srgbClr val="FF0066"/>
              </a:buClr>
              <a:buFontTx/>
              <a:buChar char="•"/>
            </a:pPr>
            <a:r>
              <a:rPr lang="en-US" sz="2800"/>
              <a:t>Familiarize the technique (modified Push up)</a:t>
            </a:r>
          </a:p>
          <a:p>
            <a:pPr>
              <a:buClr>
                <a:srgbClr val="FF0066"/>
              </a:buClr>
              <a:buFontTx/>
              <a:buChar char="•"/>
            </a:pPr>
            <a:endParaRPr lang="en-US" sz="2800"/>
          </a:p>
          <a:p>
            <a:pPr>
              <a:buClr>
                <a:srgbClr val="FF0066"/>
              </a:buClr>
              <a:buFontTx/>
              <a:buChar char="•"/>
            </a:pPr>
            <a:r>
              <a:rPr lang="en-US" sz="2800"/>
              <a:t>Instruction: Lower the chest with back held straight</a:t>
            </a:r>
          </a:p>
          <a:p>
            <a:pPr>
              <a:buClr>
                <a:srgbClr val="FF0066"/>
              </a:buClr>
              <a:buFontTx/>
              <a:buChar char="•"/>
            </a:pPr>
            <a:endParaRPr lang="en-US" sz="2800"/>
          </a:p>
          <a:p>
            <a:pPr>
              <a:buClr>
                <a:srgbClr val="FF0066"/>
              </a:buClr>
              <a:buFontTx/>
              <a:buChar char="•"/>
            </a:pPr>
            <a:r>
              <a:rPr lang="en-US" sz="2800"/>
              <a:t>Perform as many as Possible</a:t>
            </a:r>
          </a:p>
          <a:p>
            <a:pPr>
              <a:buClr>
                <a:srgbClr val="FF0066"/>
              </a:buClr>
              <a:buFontTx/>
              <a:buChar char="•"/>
            </a:pPr>
            <a:endParaRPr lang="en-US" sz="2800"/>
          </a:p>
          <a:p>
            <a:pPr>
              <a:buClr>
                <a:srgbClr val="FF0066"/>
              </a:buClr>
              <a:buFontTx/>
              <a:buChar char="•"/>
            </a:pPr>
            <a:r>
              <a:rPr lang="en-US" sz="2800"/>
              <a:t>Norms available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6600" b="1" dirty="0">
              <a:effectLst>
                <a:outerShdw blurRad="38100" dist="38100" dir="2700000" algn="tl">
                  <a:srgbClr val="000000">
                    <a:alpha val="43137"/>
                  </a:srgbClr>
                </a:outerShdw>
              </a:effectLst>
            </a:endParaRPr>
          </a:p>
          <a:p>
            <a:pPr algn="ctr">
              <a:buNone/>
            </a:pPr>
            <a:r>
              <a:rPr lang="en-US" sz="6600" b="1" dirty="0">
                <a:effectLst>
                  <a:outerShdw blurRad="38100" dist="38100" dir="2700000" algn="tl">
                    <a:srgbClr val="000000">
                      <a:alpha val="43137"/>
                    </a:srgbClr>
                  </a:outerShdw>
                </a:effectLst>
              </a:rPr>
              <a:t>BODY COMPOSITION </a:t>
            </a:r>
          </a:p>
        </p:txBody>
      </p:sp>
      <p:sp>
        <p:nvSpPr>
          <p:cNvPr id="4" name="Title 3"/>
          <p:cNvSpPr>
            <a:spLocks noGrp="1"/>
          </p:cNvSpPr>
          <p:nvPr>
            <p:ph type="title"/>
          </p:nvPr>
        </p:nvSpPr>
        <p:spPr/>
        <p:txBody>
          <a:bodyPr/>
          <a:lstStyle/>
          <a:p>
            <a:endParaRPr lang="en-US"/>
          </a:p>
        </p:txBody>
      </p:sp>
      <p:sp>
        <p:nvSpPr>
          <p:cNvPr id="5" name="Date Placeholder 4"/>
          <p:cNvSpPr>
            <a:spLocks noGrp="1"/>
          </p:cNvSpPr>
          <p:nvPr>
            <p:ph type="dt" sz="half" idx="10"/>
          </p:nvPr>
        </p:nvSpPr>
        <p:spPr/>
        <p:txBody>
          <a:bodyPr/>
          <a:lstStyle/>
          <a:p>
            <a:fld id="{760F9F38-69ED-49E5-9E3D-C63017B7C68D}" type="datetime1">
              <a:rPr lang="en-US" smtClean="0"/>
              <a:pPr/>
              <a:t>6/18/2024</a:t>
            </a:fld>
            <a:endParaRPr lang="en-US"/>
          </a:p>
        </p:txBody>
      </p:sp>
      <p:sp>
        <p:nvSpPr>
          <p:cNvPr id="6" name="Slide Number Placeholder 5"/>
          <p:cNvSpPr>
            <a:spLocks noGrp="1"/>
          </p:cNvSpPr>
          <p:nvPr>
            <p:ph type="sldNum" sz="quarter" idx="12"/>
          </p:nvPr>
        </p:nvSpPr>
        <p:spPr/>
        <p:txBody>
          <a:bodyPr/>
          <a:lstStyle/>
          <a:p>
            <a:fld id="{A8E77EC8-E09B-4F4C-B5AB-0121D711DF3D}" type="slidenum">
              <a:rPr lang="en-US" smtClean="0"/>
              <a:pPr/>
              <a:t>9</a:t>
            </a:fld>
            <a:endParaRPr lang="en-US"/>
          </a:p>
        </p:txBody>
      </p:sp>
      <p:sp>
        <p:nvSpPr>
          <p:cNvPr id="7" name="Footer Placeholder 6"/>
          <p:cNvSpPr>
            <a:spLocks noGrp="1"/>
          </p:cNvSpPr>
          <p:nvPr>
            <p:ph type="ftr" sz="quarter" idx="11"/>
          </p:nvPr>
        </p:nvSpPr>
        <p:spPr/>
        <p:txBody>
          <a:bodyPr/>
          <a:lstStyle/>
          <a:p>
            <a:r>
              <a:rPr lang="en-US"/>
              <a:t>Assessment of Fitness and Health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The Squat Test</a:t>
            </a:r>
          </a:p>
        </p:txBody>
      </p:sp>
      <p:sp>
        <p:nvSpPr>
          <p:cNvPr id="31747" name="Rectangle 3"/>
          <p:cNvSpPr>
            <a:spLocks noGrp="1" noChangeArrowheads="1"/>
          </p:cNvSpPr>
          <p:nvPr>
            <p:ph type="body" idx="1"/>
          </p:nvPr>
        </p:nvSpPr>
        <p:spPr/>
        <p:txBody>
          <a:bodyPr/>
          <a:lstStyle/>
          <a:p>
            <a:pPr>
              <a:buClr>
                <a:srgbClr val="FF0066"/>
              </a:buClr>
              <a:buFontTx/>
              <a:buChar char="•"/>
            </a:pPr>
            <a:r>
              <a:rPr lang="en-US" sz="2800"/>
              <a:t>Requirement: Appropriate Chair</a:t>
            </a:r>
          </a:p>
          <a:p>
            <a:pPr>
              <a:buClr>
                <a:srgbClr val="FF0066"/>
              </a:buClr>
              <a:buFontTx/>
              <a:buChar char="•"/>
            </a:pPr>
            <a:endParaRPr lang="en-US" sz="2800"/>
          </a:p>
          <a:p>
            <a:pPr>
              <a:buClr>
                <a:srgbClr val="FF0066"/>
              </a:buClr>
              <a:buFontTx/>
              <a:buChar char="•"/>
            </a:pPr>
            <a:r>
              <a:rPr lang="en-US" sz="2800"/>
              <a:t>Instruction: Squat down and lightly touch the 							chair</a:t>
            </a:r>
          </a:p>
          <a:p>
            <a:pPr>
              <a:buClr>
                <a:srgbClr val="FF0066"/>
              </a:buClr>
              <a:buFontTx/>
              <a:buChar char="•"/>
            </a:pPr>
            <a:endParaRPr lang="en-US" sz="2800"/>
          </a:p>
          <a:p>
            <a:pPr>
              <a:buClr>
                <a:srgbClr val="FF0066"/>
              </a:buClr>
              <a:buFontTx/>
              <a:buChar char="•"/>
            </a:pPr>
            <a:r>
              <a:rPr lang="en-US" sz="2800"/>
              <a:t>Perform as many as possible</a:t>
            </a:r>
          </a:p>
          <a:p>
            <a:pPr>
              <a:buClr>
                <a:srgbClr val="FF0066"/>
              </a:buClr>
              <a:buFontTx/>
              <a:buNone/>
            </a:pPr>
            <a:endParaRPr lang="en-US" sz="2800"/>
          </a:p>
          <a:p>
            <a:pPr>
              <a:buClr>
                <a:srgbClr val="FF0066"/>
              </a:buClr>
              <a:buFontTx/>
              <a:buChar char="•"/>
            </a:pPr>
            <a:r>
              <a:rPr lang="en-US" sz="2800"/>
              <a:t>Norms available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Muscular Power</a:t>
            </a:r>
          </a:p>
        </p:txBody>
      </p:sp>
      <p:sp>
        <p:nvSpPr>
          <p:cNvPr id="32771" name="Rectangle 3"/>
          <p:cNvSpPr>
            <a:spLocks noGrp="1" noChangeArrowheads="1"/>
          </p:cNvSpPr>
          <p:nvPr>
            <p:ph type="body" idx="1"/>
          </p:nvPr>
        </p:nvSpPr>
        <p:spPr>
          <a:xfrm>
            <a:off x="685800" y="1981200"/>
            <a:ext cx="7772400" cy="4648200"/>
          </a:xfrm>
        </p:spPr>
        <p:txBody>
          <a:bodyPr/>
          <a:lstStyle/>
          <a:p>
            <a:pPr>
              <a:lnSpc>
                <a:spcPct val="120000"/>
              </a:lnSpc>
              <a:buClr>
                <a:srgbClr val="FF0066"/>
              </a:buClr>
              <a:buFontTx/>
              <a:buChar char="•"/>
            </a:pPr>
            <a:r>
              <a:rPr lang="en-US" sz="2800"/>
              <a:t>Ability of the muscle to generate maximum force in the shortest time</a:t>
            </a:r>
          </a:p>
          <a:p>
            <a:pPr>
              <a:lnSpc>
                <a:spcPct val="120000"/>
              </a:lnSpc>
              <a:buClr>
                <a:srgbClr val="FF0066"/>
              </a:buClr>
              <a:buFontTx/>
              <a:buChar char="•"/>
            </a:pPr>
            <a:endParaRPr lang="en-US" sz="2800"/>
          </a:p>
          <a:p>
            <a:pPr>
              <a:lnSpc>
                <a:spcPct val="120000"/>
              </a:lnSpc>
              <a:buClr>
                <a:srgbClr val="FF0066"/>
              </a:buClr>
              <a:buFontTx/>
              <a:buChar char="•"/>
            </a:pPr>
            <a:r>
              <a:rPr lang="en-US" sz="2800">
                <a:solidFill>
                  <a:schemeClr val="tx2"/>
                </a:solidFill>
              </a:rPr>
              <a:t>Tests of Power</a:t>
            </a:r>
          </a:p>
          <a:p>
            <a:pPr>
              <a:lnSpc>
                <a:spcPct val="120000"/>
              </a:lnSpc>
              <a:buClr>
                <a:srgbClr val="FF0066"/>
              </a:buClr>
              <a:buFontTx/>
              <a:buNone/>
            </a:pPr>
            <a:r>
              <a:rPr lang="en-US" sz="2800"/>
              <a:t>			Vertical Jump Test (Sargeant Jump)</a:t>
            </a:r>
          </a:p>
          <a:p>
            <a:pPr>
              <a:lnSpc>
                <a:spcPct val="120000"/>
              </a:lnSpc>
              <a:buClr>
                <a:srgbClr val="FF0066"/>
              </a:buClr>
              <a:buFontTx/>
              <a:buNone/>
            </a:pPr>
            <a:r>
              <a:rPr lang="en-US" sz="2800"/>
              <a:t>			Standing Broad Jump</a:t>
            </a:r>
          </a:p>
          <a:p>
            <a:pPr>
              <a:lnSpc>
                <a:spcPct val="120000"/>
              </a:lnSpc>
              <a:buClr>
                <a:srgbClr val="FF0066"/>
              </a:buClr>
              <a:buFontTx/>
              <a:buNone/>
            </a:pPr>
            <a:r>
              <a:rPr lang="en-US" sz="2800"/>
              <a:t>			Medicine Ball Throws (3 kgs)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Vertical Jump Test</a:t>
            </a:r>
          </a:p>
        </p:txBody>
      </p:sp>
      <p:pic>
        <p:nvPicPr>
          <p:cNvPr id="33796" name="Picture 4" descr="Vertical jump"/>
          <p:cNvPicPr>
            <a:picLocks noGrp="1" noChangeAspect="1" noChangeArrowheads="1"/>
          </p:cNvPicPr>
          <p:nvPr>
            <p:ph sz="half" idx="1"/>
          </p:nvPr>
        </p:nvPicPr>
        <p:blipFill>
          <a:blip r:embed="rId2"/>
          <a:srcRect/>
          <a:stretch>
            <a:fillRect/>
          </a:stretch>
        </p:blipFill>
        <p:spPr>
          <a:xfrm>
            <a:off x="914400" y="2209800"/>
            <a:ext cx="2581275" cy="3657600"/>
          </a:xfrm>
          <a:noFill/>
          <a:ln/>
        </p:spPr>
      </p:pic>
      <p:pic>
        <p:nvPicPr>
          <p:cNvPr id="33798" name="Picture 6" descr="Vertical jump 1"/>
          <p:cNvPicPr>
            <a:picLocks noGrp="1" noChangeAspect="1" noChangeArrowheads="1"/>
          </p:cNvPicPr>
          <p:nvPr>
            <p:ph sz="half" idx="2"/>
          </p:nvPr>
        </p:nvPicPr>
        <p:blipFill>
          <a:blip r:embed="rId3"/>
          <a:srcRect/>
          <a:stretch>
            <a:fillRect/>
          </a:stretch>
        </p:blipFill>
        <p:spPr>
          <a:xfrm>
            <a:off x="4648200" y="2241550"/>
            <a:ext cx="3657600" cy="35941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Vertical Jump Test</a:t>
            </a:r>
          </a:p>
        </p:txBody>
      </p:sp>
      <p:sp>
        <p:nvSpPr>
          <p:cNvPr id="38915" name="Rectangle 3"/>
          <p:cNvSpPr>
            <a:spLocks noGrp="1" noChangeArrowheads="1"/>
          </p:cNvSpPr>
          <p:nvPr>
            <p:ph type="body" idx="1"/>
          </p:nvPr>
        </p:nvSpPr>
        <p:spPr/>
        <p:txBody>
          <a:bodyPr>
            <a:normAutofit lnSpcReduction="10000"/>
          </a:bodyPr>
          <a:lstStyle/>
          <a:p>
            <a:pPr>
              <a:buClr>
                <a:srgbClr val="FF0066"/>
              </a:buClr>
              <a:buFontTx/>
              <a:buChar char="•"/>
            </a:pPr>
            <a:r>
              <a:rPr lang="en-US" sz="2800"/>
              <a:t>Measurement in the wall or device</a:t>
            </a:r>
          </a:p>
          <a:p>
            <a:pPr>
              <a:buClr>
                <a:srgbClr val="FF0066"/>
              </a:buClr>
              <a:buFontTx/>
              <a:buChar char="•"/>
            </a:pPr>
            <a:endParaRPr lang="en-US" sz="2800"/>
          </a:p>
          <a:p>
            <a:pPr>
              <a:buClr>
                <a:srgbClr val="FF0066"/>
              </a:buClr>
              <a:buFontTx/>
              <a:buChar char="•"/>
            </a:pPr>
            <a:r>
              <a:rPr lang="en-US" sz="2800"/>
              <a:t>Instruction: Jump as high as possible</a:t>
            </a:r>
          </a:p>
          <a:p>
            <a:pPr>
              <a:buClr>
                <a:srgbClr val="FF0066"/>
              </a:buClr>
              <a:buFontTx/>
              <a:buChar char="•"/>
            </a:pPr>
            <a:endParaRPr lang="en-US" sz="2800"/>
          </a:p>
          <a:p>
            <a:pPr>
              <a:buClr>
                <a:srgbClr val="FF0066"/>
              </a:buClr>
              <a:buFontTx/>
              <a:buChar char="•"/>
            </a:pPr>
            <a:r>
              <a:rPr lang="en-US" sz="2800"/>
              <a:t>Height measured in cms</a:t>
            </a:r>
          </a:p>
          <a:p>
            <a:pPr>
              <a:buClr>
                <a:srgbClr val="FF0066"/>
              </a:buClr>
              <a:buFontTx/>
              <a:buChar char="•"/>
            </a:pPr>
            <a:endParaRPr lang="en-US" sz="2800"/>
          </a:p>
          <a:p>
            <a:pPr>
              <a:buClr>
                <a:srgbClr val="FF0066"/>
              </a:buClr>
              <a:buFontTx/>
              <a:buChar char="•"/>
            </a:pPr>
            <a:r>
              <a:rPr lang="en-US" sz="2800"/>
              <a:t>Norms available</a:t>
            </a:r>
          </a:p>
          <a:p>
            <a:pPr>
              <a:buClr>
                <a:srgbClr val="FF0066"/>
              </a:buClr>
              <a:buFontTx/>
              <a:buChar char="•"/>
            </a:pPr>
            <a:endParaRPr lang="en-US" sz="2800"/>
          </a:p>
          <a:p>
            <a:pPr>
              <a:buClr>
                <a:srgbClr val="FF0066"/>
              </a:buClr>
              <a:buFontTx/>
              <a:buChar char="•"/>
            </a:pPr>
            <a:r>
              <a:rPr lang="en-US" sz="2800"/>
              <a:t>Modifications</a:t>
            </a:r>
          </a:p>
          <a:p>
            <a:endParaRPr lang="en-US" sz="2800"/>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Standing Broad Jump</a:t>
            </a:r>
          </a:p>
        </p:txBody>
      </p:sp>
      <p:pic>
        <p:nvPicPr>
          <p:cNvPr id="39940" name="Picture 4" descr="Standing Broad Jump"/>
          <p:cNvPicPr>
            <a:picLocks noGrp="1" noChangeAspect="1" noChangeArrowheads="1"/>
          </p:cNvPicPr>
          <p:nvPr>
            <p:ph idx="1"/>
          </p:nvPr>
        </p:nvPicPr>
        <p:blipFill>
          <a:blip r:embed="rId2"/>
          <a:srcRect/>
          <a:stretch>
            <a:fillRect/>
          </a:stretch>
        </p:blipFill>
        <p:spPr>
          <a:xfrm>
            <a:off x="1371600" y="1828800"/>
            <a:ext cx="5943600" cy="4724400"/>
          </a:xfrm>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Standing Broad Jump</a:t>
            </a:r>
          </a:p>
        </p:txBody>
      </p:sp>
      <p:sp>
        <p:nvSpPr>
          <p:cNvPr id="41987" name="Rectangle 3"/>
          <p:cNvSpPr>
            <a:spLocks noGrp="1" noChangeArrowheads="1"/>
          </p:cNvSpPr>
          <p:nvPr>
            <p:ph type="body" idx="1"/>
          </p:nvPr>
        </p:nvSpPr>
        <p:spPr>
          <a:xfrm>
            <a:off x="457200" y="1981200"/>
            <a:ext cx="8001000" cy="4114800"/>
          </a:xfrm>
        </p:spPr>
        <p:txBody>
          <a:bodyPr/>
          <a:lstStyle/>
          <a:p>
            <a:pPr lvl="1">
              <a:buClr>
                <a:srgbClr val="FF0066"/>
              </a:buClr>
              <a:buFontTx/>
              <a:buChar char="•"/>
            </a:pPr>
            <a:r>
              <a:rPr lang="en-US"/>
              <a:t>Requirements: Measuring Tape</a:t>
            </a:r>
          </a:p>
          <a:p>
            <a:pPr lvl="1">
              <a:buClr>
                <a:srgbClr val="FF0066"/>
              </a:buClr>
              <a:buFontTx/>
              <a:buNone/>
            </a:pPr>
            <a:r>
              <a:rPr lang="en-US"/>
              <a:t>					Non-Slip Floor</a:t>
            </a:r>
          </a:p>
          <a:p>
            <a:pPr lvl="1">
              <a:buClr>
                <a:srgbClr val="FF0066"/>
              </a:buClr>
              <a:buFontTx/>
              <a:buChar char="•"/>
            </a:pPr>
            <a:endParaRPr lang="en-US"/>
          </a:p>
          <a:p>
            <a:pPr lvl="1">
              <a:buClr>
                <a:srgbClr val="FF0066"/>
              </a:buClr>
              <a:buFontTx/>
              <a:buChar char="•"/>
            </a:pPr>
            <a:r>
              <a:rPr lang="en-US"/>
              <a:t>Technique: Two foot take off and landing</a:t>
            </a:r>
          </a:p>
          <a:p>
            <a:pPr lvl="1">
              <a:buClr>
                <a:srgbClr val="FF0066"/>
              </a:buClr>
              <a:buFontTx/>
              <a:buChar char="•"/>
            </a:pPr>
            <a:endParaRPr lang="en-US"/>
          </a:p>
          <a:p>
            <a:pPr lvl="1">
              <a:buClr>
                <a:srgbClr val="FF0066"/>
              </a:buClr>
              <a:buFontTx/>
              <a:buChar char="•"/>
            </a:pPr>
            <a:r>
              <a:rPr lang="en-US"/>
              <a:t>Best of three trials  </a:t>
            </a:r>
          </a:p>
          <a:p>
            <a:pPr lvl="1">
              <a:buClr>
                <a:srgbClr val="FF0066"/>
              </a:buClr>
              <a:buFontTx/>
              <a:buChar char="•"/>
            </a:pPr>
            <a:endParaRPr lang="en-US"/>
          </a:p>
          <a:p>
            <a:pPr lvl="1">
              <a:buClr>
                <a:srgbClr val="FF0066"/>
              </a:buClr>
              <a:buFontTx/>
              <a:buChar char="•"/>
            </a:pPr>
            <a:r>
              <a:rPr lang="en-US"/>
              <a:t>Norms available</a:t>
            </a:r>
          </a:p>
          <a:p>
            <a:pPr lvl="1">
              <a:buFont typeface="Wingdings" pitchFamily="2" charset="2"/>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Speed</a:t>
            </a:r>
          </a:p>
        </p:txBody>
      </p:sp>
      <p:sp>
        <p:nvSpPr>
          <p:cNvPr id="43011" name="Rectangle 3"/>
          <p:cNvSpPr>
            <a:spLocks noGrp="1" noChangeArrowheads="1"/>
          </p:cNvSpPr>
          <p:nvPr>
            <p:ph type="body" sz="half" idx="1"/>
          </p:nvPr>
        </p:nvSpPr>
        <p:spPr>
          <a:xfrm>
            <a:off x="0" y="1981200"/>
            <a:ext cx="8610600" cy="4876800"/>
          </a:xfrm>
        </p:spPr>
        <p:txBody>
          <a:bodyPr/>
          <a:lstStyle/>
          <a:p>
            <a:pPr>
              <a:lnSpc>
                <a:spcPct val="90000"/>
              </a:lnSpc>
              <a:buClr>
                <a:srgbClr val="FF0066"/>
              </a:buClr>
              <a:buFontTx/>
              <a:buChar char="•"/>
            </a:pPr>
            <a:r>
              <a:rPr lang="en-US" sz="2800"/>
              <a:t>Rapidity with which successive </a:t>
            </a:r>
          </a:p>
          <a:p>
            <a:pPr>
              <a:lnSpc>
                <a:spcPct val="90000"/>
              </a:lnSpc>
              <a:buClr>
                <a:srgbClr val="FF0066"/>
              </a:buClr>
              <a:buFontTx/>
              <a:buNone/>
            </a:pPr>
            <a:r>
              <a:rPr lang="en-US" sz="2800"/>
              <a:t>	movement of the same kind can be </a:t>
            </a:r>
          </a:p>
          <a:p>
            <a:pPr>
              <a:lnSpc>
                <a:spcPct val="90000"/>
              </a:lnSpc>
              <a:buClr>
                <a:srgbClr val="FF0066"/>
              </a:buClr>
              <a:buFontTx/>
              <a:buNone/>
            </a:pPr>
            <a:r>
              <a:rPr lang="en-US" sz="2800"/>
              <a:t>	performed</a:t>
            </a:r>
          </a:p>
          <a:p>
            <a:pPr>
              <a:lnSpc>
                <a:spcPct val="90000"/>
              </a:lnSpc>
              <a:buClr>
                <a:srgbClr val="FF0066"/>
              </a:buClr>
              <a:buFontTx/>
              <a:buNone/>
            </a:pPr>
            <a:endParaRPr lang="en-US" sz="2800"/>
          </a:p>
          <a:p>
            <a:pPr>
              <a:lnSpc>
                <a:spcPct val="120000"/>
              </a:lnSpc>
              <a:buClr>
                <a:srgbClr val="FF0066"/>
              </a:buClr>
              <a:buFontTx/>
              <a:buChar char="•"/>
            </a:pPr>
            <a:r>
              <a:rPr lang="en-US" sz="2800">
                <a:solidFill>
                  <a:schemeClr val="tx2"/>
                </a:solidFill>
              </a:rPr>
              <a:t>Speed Test</a:t>
            </a:r>
          </a:p>
          <a:p>
            <a:pPr>
              <a:lnSpc>
                <a:spcPct val="120000"/>
              </a:lnSpc>
              <a:buClr>
                <a:srgbClr val="FF0066"/>
              </a:buClr>
              <a:buFontTx/>
              <a:buNone/>
            </a:pPr>
            <a:r>
              <a:rPr lang="en-US" sz="2800"/>
              <a:t>		To determine the maximum running speed</a:t>
            </a:r>
          </a:p>
          <a:p>
            <a:pPr>
              <a:lnSpc>
                <a:spcPct val="120000"/>
              </a:lnSpc>
              <a:buClr>
                <a:srgbClr val="FF0066"/>
              </a:buClr>
              <a:buFontTx/>
              <a:buNone/>
            </a:pPr>
            <a:r>
              <a:rPr lang="en-US" sz="2800"/>
              <a:t>		Requirements: Measuring Tape &amp; Stop Watch	</a:t>
            </a:r>
          </a:p>
          <a:p>
            <a:pPr>
              <a:lnSpc>
                <a:spcPct val="120000"/>
              </a:lnSpc>
              <a:buClr>
                <a:srgbClr val="FF0066"/>
              </a:buClr>
              <a:buFontTx/>
              <a:buNone/>
            </a:pPr>
            <a:r>
              <a:rPr lang="en-US" sz="2800"/>
              <a:t>		Adequate warm up and practice</a:t>
            </a:r>
          </a:p>
          <a:p>
            <a:pPr>
              <a:lnSpc>
                <a:spcPct val="120000"/>
              </a:lnSpc>
              <a:buClr>
                <a:srgbClr val="FF0066"/>
              </a:buClr>
              <a:buFontTx/>
              <a:buNone/>
            </a:pPr>
            <a:r>
              <a:rPr lang="en-US" sz="2800"/>
              <a:t>		Norms available</a:t>
            </a:r>
          </a:p>
          <a:p>
            <a:endParaRPr lang="en-US" sz="2800"/>
          </a:p>
        </p:txBody>
      </p:sp>
      <p:pic>
        <p:nvPicPr>
          <p:cNvPr id="43045" name="Picture 37" descr="RUN"/>
          <p:cNvPicPr>
            <a:picLocks noGrp="1" noChangeAspect="1" noChangeArrowheads="1"/>
          </p:cNvPicPr>
          <p:nvPr>
            <p:ph sz="half" idx="2"/>
          </p:nvPr>
        </p:nvPicPr>
        <p:blipFill>
          <a:blip r:embed="rId2" cstate="print"/>
          <a:srcRect/>
          <a:stretch>
            <a:fillRect/>
          </a:stretch>
        </p:blipFill>
        <p:spPr>
          <a:xfrm>
            <a:off x="6619875" y="0"/>
            <a:ext cx="2524125"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0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Agility</a:t>
            </a:r>
          </a:p>
        </p:txBody>
      </p:sp>
      <p:sp>
        <p:nvSpPr>
          <p:cNvPr id="45059" name="Rectangle 3"/>
          <p:cNvSpPr>
            <a:spLocks noGrp="1" noChangeArrowheads="1"/>
          </p:cNvSpPr>
          <p:nvPr>
            <p:ph type="body" idx="1"/>
          </p:nvPr>
        </p:nvSpPr>
        <p:spPr>
          <a:xfrm>
            <a:off x="685800" y="1981200"/>
            <a:ext cx="7772400" cy="4876800"/>
          </a:xfrm>
        </p:spPr>
        <p:txBody>
          <a:bodyPr/>
          <a:lstStyle/>
          <a:p>
            <a:pPr>
              <a:lnSpc>
                <a:spcPct val="90000"/>
              </a:lnSpc>
              <a:buClr>
                <a:srgbClr val="FF0066"/>
              </a:buClr>
              <a:buFontTx/>
              <a:buChar char="•"/>
            </a:pPr>
            <a:r>
              <a:rPr lang="en-US" sz="2800"/>
              <a:t>Ability to rapidly change the position of the entire body in space with speed and accuracy. </a:t>
            </a:r>
          </a:p>
          <a:p>
            <a:pPr>
              <a:lnSpc>
                <a:spcPct val="90000"/>
              </a:lnSpc>
              <a:buClr>
                <a:srgbClr val="FF0066"/>
              </a:buClr>
              <a:buFontTx/>
              <a:buNone/>
            </a:pPr>
            <a:endParaRPr lang="en-US" sz="2800"/>
          </a:p>
          <a:p>
            <a:pPr>
              <a:lnSpc>
                <a:spcPct val="90000"/>
              </a:lnSpc>
              <a:buClr>
                <a:srgbClr val="FF0066"/>
              </a:buClr>
              <a:buFontTx/>
              <a:buChar char="•"/>
            </a:pPr>
            <a:r>
              <a:rPr lang="en-US" sz="2800">
                <a:solidFill>
                  <a:schemeClr val="tx2"/>
                </a:solidFill>
              </a:rPr>
              <a:t>Agility Tests</a:t>
            </a:r>
          </a:p>
          <a:p>
            <a:pPr>
              <a:lnSpc>
                <a:spcPct val="90000"/>
              </a:lnSpc>
              <a:buClr>
                <a:srgbClr val="FF0066"/>
              </a:buClr>
              <a:buFontTx/>
              <a:buNone/>
            </a:pPr>
            <a:r>
              <a:rPr lang="en-US" sz="2800"/>
              <a:t>			Illinois Agility Test</a:t>
            </a:r>
          </a:p>
          <a:p>
            <a:pPr>
              <a:lnSpc>
                <a:spcPct val="90000"/>
              </a:lnSpc>
              <a:buClr>
                <a:srgbClr val="FF0066"/>
              </a:buClr>
              <a:buFontTx/>
              <a:buNone/>
            </a:pPr>
            <a:r>
              <a:rPr lang="en-US" sz="2800"/>
              <a:t>			505 Agility Test</a:t>
            </a:r>
          </a:p>
          <a:p>
            <a:pPr>
              <a:lnSpc>
                <a:spcPct val="90000"/>
              </a:lnSpc>
              <a:buClr>
                <a:srgbClr val="FF0066"/>
              </a:buClr>
              <a:buFontTx/>
              <a:buNone/>
            </a:pPr>
            <a:r>
              <a:rPr lang="en-US" sz="2800"/>
              <a:t>			Zigzag Test</a:t>
            </a:r>
          </a:p>
          <a:p>
            <a:pPr>
              <a:lnSpc>
                <a:spcPct val="90000"/>
              </a:lnSpc>
              <a:buClr>
                <a:srgbClr val="FF0066"/>
              </a:buClr>
              <a:buFontTx/>
              <a:buNone/>
            </a:pPr>
            <a:r>
              <a:rPr lang="en-US" sz="2800"/>
              <a:t>			T – Test</a:t>
            </a:r>
          </a:p>
          <a:p>
            <a:pPr>
              <a:lnSpc>
                <a:spcPct val="90000"/>
              </a:lnSpc>
              <a:buClr>
                <a:srgbClr val="FF0066"/>
              </a:buClr>
              <a:buFontTx/>
              <a:buNone/>
            </a:pPr>
            <a:r>
              <a:rPr lang="en-US" sz="2800"/>
              <a:t>			Hexagon Test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05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5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05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Illinois Agility Test</a:t>
            </a:r>
          </a:p>
        </p:txBody>
      </p:sp>
      <p:sp>
        <p:nvSpPr>
          <p:cNvPr id="46083" name="Rectangle 3"/>
          <p:cNvSpPr>
            <a:spLocks noGrp="1" noChangeArrowheads="1"/>
          </p:cNvSpPr>
          <p:nvPr>
            <p:ph type="body" idx="1"/>
          </p:nvPr>
        </p:nvSpPr>
        <p:spPr>
          <a:xfrm>
            <a:off x="685800" y="1447800"/>
            <a:ext cx="7772400" cy="5105400"/>
          </a:xfrm>
        </p:spPr>
        <p:txBody>
          <a:bodyPr/>
          <a:lstStyle/>
          <a:p>
            <a:pPr>
              <a:buFont typeface="Wingdings" pitchFamily="2" charset="2"/>
              <a:buNone/>
            </a:pPr>
            <a:endParaRPr lang="en-US"/>
          </a:p>
        </p:txBody>
      </p:sp>
      <p:sp>
        <p:nvSpPr>
          <p:cNvPr id="46084" name="AutoShape 4"/>
          <p:cNvSpPr>
            <a:spLocks noChangeArrowheads="1"/>
          </p:cNvSpPr>
          <p:nvPr/>
        </p:nvSpPr>
        <p:spPr bwMode="auto">
          <a:xfrm>
            <a:off x="1143000" y="5638800"/>
            <a:ext cx="381000" cy="3810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IN"/>
          </a:p>
        </p:txBody>
      </p:sp>
      <p:sp>
        <p:nvSpPr>
          <p:cNvPr id="46085" name="AutoShape 5"/>
          <p:cNvSpPr>
            <a:spLocks noChangeArrowheads="1"/>
          </p:cNvSpPr>
          <p:nvPr/>
        </p:nvSpPr>
        <p:spPr bwMode="auto">
          <a:xfrm>
            <a:off x="1219200" y="2209800"/>
            <a:ext cx="381000" cy="3810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IN"/>
          </a:p>
        </p:txBody>
      </p:sp>
      <p:sp>
        <p:nvSpPr>
          <p:cNvPr id="46088" name="AutoShape 8"/>
          <p:cNvSpPr>
            <a:spLocks noChangeArrowheads="1"/>
          </p:cNvSpPr>
          <p:nvPr/>
        </p:nvSpPr>
        <p:spPr bwMode="auto">
          <a:xfrm>
            <a:off x="3810000" y="2286000"/>
            <a:ext cx="381000" cy="3810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IN"/>
          </a:p>
        </p:txBody>
      </p:sp>
      <p:sp>
        <p:nvSpPr>
          <p:cNvPr id="46089" name="AutoShape 9"/>
          <p:cNvSpPr>
            <a:spLocks noChangeArrowheads="1"/>
          </p:cNvSpPr>
          <p:nvPr/>
        </p:nvSpPr>
        <p:spPr bwMode="auto">
          <a:xfrm>
            <a:off x="3810000" y="2971800"/>
            <a:ext cx="381000" cy="3810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IN"/>
          </a:p>
        </p:txBody>
      </p:sp>
      <p:sp>
        <p:nvSpPr>
          <p:cNvPr id="46090" name="AutoShape 10"/>
          <p:cNvSpPr>
            <a:spLocks noChangeArrowheads="1"/>
          </p:cNvSpPr>
          <p:nvPr/>
        </p:nvSpPr>
        <p:spPr bwMode="auto">
          <a:xfrm>
            <a:off x="3810000" y="4038600"/>
            <a:ext cx="381000" cy="3810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IN"/>
          </a:p>
        </p:txBody>
      </p:sp>
      <p:sp>
        <p:nvSpPr>
          <p:cNvPr id="46091" name="AutoShape 11"/>
          <p:cNvSpPr>
            <a:spLocks noChangeArrowheads="1"/>
          </p:cNvSpPr>
          <p:nvPr/>
        </p:nvSpPr>
        <p:spPr bwMode="auto">
          <a:xfrm>
            <a:off x="3810000" y="5029200"/>
            <a:ext cx="381000" cy="3810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IN"/>
          </a:p>
        </p:txBody>
      </p:sp>
      <p:sp>
        <p:nvSpPr>
          <p:cNvPr id="46092" name="AutoShape 12"/>
          <p:cNvSpPr>
            <a:spLocks noChangeArrowheads="1"/>
          </p:cNvSpPr>
          <p:nvPr/>
        </p:nvSpPr>
        <p:spPr bwMode="auto">
          <a:xfrm>
            <a:off x="6477000" y="2057400"/>
            <a:ext cx="381000" cy="3810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IN"/>
          </a:p>
        </p:txBody>
      </p:sp>
      <p:sp>
        <p:nvSpPr>
          <p:cNvPr id="46093" name="AutoShape 13"/>
          <p:cNvSpPr>
            <a:spLocks noChangeArrowheads="1"/>
          </p:cNvSpPr>
          <p:nvPr/>
        </p:nvSpPr>
        <p:spPr bwMode="auto">
          <a:xfrm>
            <a:off x="6553200" y="5638800"/>
            <a:ext cx="381000" cy="3810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IN"/>
          </a:p>
        </p:txBody>
      </p:sp>
      <p:sp>
        <p:nvSpPr>
          <p:cNvPr id="46094" name="Freeform 14"/>
          <p:cNvSpPr>
            <a:spLocks/>
          </p:cNvSpPr>
          <p:nvPr/>
        </p:nvSpPr>
        <p:spPr bwMode="auto">
          <a:xfrm>
            <a:off x="1371600" y="2514600"/>
            <a:ext cx="762000" cy="3200400"/>
          </a:xfrm>
          <a:custGeom>
            <a:avLst/>
            <a:gdLst/>
            <a:ahLst/>
            <a:cxnLst>
              <a:cxn ang="0">
                <a:pos x="0" y="2016"/>
              </a:cxn>
              <a:cxn ang="0">
                <a:pos x="480" y="0"/>
              </a:cxn>
            </a:cxnLst>
            <a:rect l="0" t="0" r="r" b="b"/>
            <a:pathLst>
              <a:path w="480" h="2016">
                <a:moveTo>
                  <a:pt x="0" y="2016"/>
                </a:moveTo>
                <a:cubicBezTo>
                  <a:pt x="200" y="1176"/>
                  <a:pt x="400" y="336"/>
                  <a:pt x="480" y="0"/>
                </a:cubicBezTo>
              </a:path>
            </a:pathLst>
          </a:custGeom>
          <a:noFill/>
          <a:ln w="9525">
            <a:solidFill>
              <a:schemeClr val="tx1"/>
            </a:solidFill>
            <a:round/>
            <a:headEnd/>
            <a:tailEnd/>
          </a:ln>
          <a:effectLst/>
        </p:spPr>
        <p:txBody>
          <a:bodyPr/>
          <a:lstStyle/>
          <a:p>
            <a:endParaRPr lang="en-IN"/>
          </a:p>
        </p:txBody>
      </p:sp>
      <p:sp>
        <p:nvSpPr>
          <p:cNvPr id="46095" name="Freeform 15"/>
          <p:cNvSpPr>
            <a:spLocks/>
          </p:cNvSpPr>
          <p:nvPr/>
        </p:nvSpPr>
        <p:spPr bwMode="auto">
          <a:xfrm>
            <a:off x="2133600" y="2514600"/>
            <a:ext cx="2514600" cy="3708400"/>
          </a:xfrm>
          <a:custGeom>
            <a:avLst/>
            <a:gdLst/>
            <a:ahLst/>
            <a:cxnLst>
              <a:cxn ang="0">
                <a:pos x="0" y="0"/>
              </a:cxn>
              <a:cxn ang="0">
                <a:pos x="1056" y="2064"/>
              </a:cxn>
              <a:cxn ang="0">
                <a:pos x="1584" y="1632"/>
              </a:cxn>
            </a:cxnLst>
            <a:rect l="0" t="0" r="r" b="b"/>
            <a:pathLst>
              <a:path w="1584" h="2336">
                <a:moveTo>
                  <a:pt x="0" y="0"/>
                </a:moveTo>
                <a:cubicBezTo>
                  <a:pt x="396" y="896"/>
                  <a:pt x="792" y="1792"/>
                  <a:pt x="1056" y="2064"/>
                </a:cubicBezTo>
                <a:cubicBezTo>
                  <a:pt x="1320" y="2336"/>
                  <a:pt x="1496" y="1704"/>
                  <a:pt x="1584" y="1632"/>
                </a:cubicBezTo>
              </a:path>
            </a:pathLst>
          </a:custGeom>
          <a:noFill/>
          <a:ln w="9525">
            <a:solidFill>
              <a:schemeClr val="tx1"/>
            </a:solidFill>
            <a:round/>
            <a:headEnd/>
            <a:tailEnd/>
          </a:ln>
          <a:effectLst/>
        </p:spPr>
        <p:txBody>
          <a:bodyPr/>
          <a:lstStyle/>
          <a:p>
            <a:endParaRPr lang="en-IN"/>
          </a:p>
        </p:txBody>
      </p:sp>
      <p:sp>
        <p:nvSpPr>
          <p:cNvPr id="46096" name="Freeform 16"/>
          <p:cNvSpPr>
            <a:spLocks/>
          </p:cNvSpPr>
          <p:nvPr/>
        </p:nvSpPr>
        <p:spPr bwMode="auto">
          <a:xfrm>
            <a:off x="3492500" y="3505200"/>
            <a:ext cx="1155700" cy="1600200"/>
          </a:xfrm>
          <a:custGeom>
            <a:avLst/>
            <a:gdLst/>
            <a:ahLst/>
            <a:cxnLst>
              <a:cxn ang="0">
                <a:pos x="728" y="1008"/>
              </a:cxn>
              <a:cxn ang="0">
                <a:pos x="8" y="672"/>
              </a:cxn>
              <a:cxn ang="0">
                <a:pos x="680" y="0"/>
              </a:cxn>
            </a:cxnLst>
            <a:rect l="0" t="0" r="r" b="b"/>
            <a:pathLst>
              <a:path w="728" h="1008">
                <a:moveTo>
                  <a:pt x="728" y="1008"/>
                </a:moveTo>
                <a:cubicBezTo>
                  <a:pt x="372" y="924"/>
                  <a:pt x="16" y="840"/>
                  <a:pt x="8" y="672"/>
                </a:cubicBezTo>
                <a:cubicBezTo>
                  <a:pt x="0" y="504"/>
                  <a:pt x="568" y="112"/>
                  <a:pt x="680" y="0"/>
                </a:cubicBezTo>
              </a:path>
            </a:pathLst>
          </a:custGeom>
          <a:noFill/>
          <a:ln w="9525">
            <a:solidFill>
              <a:schemeClr val="tx1"/>
            </a:solidFill>
            <a:round/>
            <a:headEnd/>
            <a:tailEnd/>
          </a:ln>
          <a:effectLst/>
        </p:spPr>
        <p:txBody>
          <a:bodyPr/>
          <a:lstStyle/>
          <a:p>
            <a:endParaRPr lang="en-IN"/>
          </a:p>
        </p:txBody>
      </p:sp>
      <p:sp>
        <p:nvSpPr>
          <p:cNvPr id="46098" name="Freeform 18"/>
          <p:cNvSpPr>
            <a:spLocks/>
          </p:cNvSpPr>
          <p:nvPr/>
        </p:nvSpPr>
        <p:spPr bwMode="auto">
          <a:xfrm>
            <a:off x="3429000" y="2133600"/>
            <a:ext cx="1219200" cy="1295400"/>
          </a:xfrm>
          <a:custGeom>
            <a:avLst/>
            <a:gdLst/>
            <a:ahLst/>
            <a:cxnLst>
              <a:cxn ang="0">
                <a:pos x="768" y="816"/>
              </a:cxn>
              <a:cxn ang="0">
                <a:pos x="48" y="240"/>
              </a:cxn>
              <a:cxn ang="0">
                <a:pos x="480" y="0"/>
              </a:cxn>
            </a:cxnLst>
            <a:rect l="0" t="0" r="r" b="b"/>
            <a:pathLst>
              <a:path w="768" h="816">
                <a:moveTo>
                  <a:pt x="768" y="816"/>
                </a:moveTo>
                <a:cubicBezTo>
                  <a:pt x="432" y="596"/>
                  <a:pt x="96" y="376"/>
                  <a:pt x="48" y="240"/>
                </a:cubicBezTo>
                <a:cubicBezTo>
                  <a:pt x="0" y="104"/>
                  <a:pt x="408" y="40"/>
                  <a:pt x="480" y="0"/>
                </a:cubicBezTo>
              </a:path>
            </a:pathLst>
          </a:custGeom>
          <a:noFill/>
          <a:ln w="9525">
            <a:solidFill>
              <a:schemeClr val="tx1"/>
            </a:solidFill>
            <a:round/>
            <a:headEnd/>
            <a:tailEnd/>
          </a:ln>
          <a:effectLst/>
        </p:spPr>
        <p:txBody>
          <a:bodyPr/>
          <a:lstStyle/>
          <a:p>
            <a:endParaRPr lang="en-IN"/>
          </a:p>
        </p:txBody>
      </p:sp>
      <p:sp>
        <p:nvSpPr>
          <p:cNvPr id="46099" name="Freeform 19"/>
          <p:cNvSpPr>
            <a:spLocks/>
          </p:cNvSpPr>
          <p:nvPr/>
        </p:nvSpPr>
        <p:spPr bwMode="auto">
          <a:xfrm>
            <a:off x="3276600" y="2133600"/>
            <a:ext cx="1600200" cy="1143000"/>
          </a:xfrm>
          <a:custGeom>
            <a:avLst/>
            <a:gdLst/>
            <a:ahLst/>
            <a:cxnLst>
              <a:cxn ang="0">
                <a:pos x="576" y="0"/>
              </a:cxn>
              <a:cxn ang="0">
                <a:pos x="912" y="240"/>
              </a:cxn>
              <a:cxn ang="0">
                <a:pos x="0" y="720"/>
              </a:cxn>
            </a:cxnLst>
            <a:rect l="0" t="0" r="r" b="b"/>
            <a:pathLst>
              <a:path w="1008" h="720">
                <a:moveTo>
                  <a:pt x="576" y="0"/>
                </a:moveTo>
                <a:cubicBezTo>
                  <a:pt x="792" y="60"/>
                  <a:pt x="1008" y="120"/>
                  <a:pt x="912" y="240"/>
                </a:cubicBezTo>
                <a:cubicBezTo>
                  <a:pt x="816" y="360"/>
                  <a:pt x="152" y="640"/>
                  <a:pt x="0" y="720"/>
                </a:cubicBezTo>
              </a:path>
            </a:pathLst>
          </a:custGeom>
          <a:noFill/>
          <a:ln w="9525">
            <a:solidFill>
              <a:schemeClr val="tx1"/>
            </a:solidFill>
            <a:round/>
            <a:headEnd/>
            <a:tailEnd/>
          </a:ln>
          <a:effectLst/>
        </p:spPr>
        <p:txBody>
          <a:bodyPr/>
          <a:lstStyle/>
          <a:p>
            <a:endParaRPr lang="en-IN"/>
          </a:p>
        </p:txBody>
      </p:sp>
      <p:sp>
        <p:nvSpPr>
          <p:cNvPr id="46100" name="Freeform 20"/>
          <p:cNvSpPr>
            <a:spLocks/>
          </p:cNvSpPr>
          <p:nvPr/>
        </p:nvSpPr>
        <p:spPr bwMode="auto">
          <a:xfrm>
            <a:off x="3276600" y="3276600"/>
            <a:ext cx="1498600" cy="1752600"/>
          </a:xfrm>
          <a:custGeom>
            <a:avLst/>
            <a:gdLst/>
            <a:ahLst/>
            <a:cxnLst>
              <a:cxn ang="0">
                <a:pos x="0" y="0"/>
              </a:cxn>
              <a:cxn ang="0">
                <a:pos x="912" y="624"/>
              </a:cxn>
              <a:cxn ang="0">
                <a:pos x="192" y="1104"/>
              </a:cxn>
            </a:cxnLst>
            <a:rect l="0" t="0" r="r" b="b"/>
            <a:pathLst>
              <a:path w="944" h="1104">
                <a:moveTo>
                  <a:pt x="0" y="0"/>
                </a:moveTo>
                <a:cubicBezTo>
                  <a:pt x="440" y="220"/>
                  <a:pt x="880" y="440"/>
                  <a:pt x="912" y="624"/>
                </a:cubicBezTo>
                <a:cubicBezTo>
                  <a:pt x="944" y="808"/>
                  <a:pt x="312" y="1024"/>
                  <a:pt x="192" y="1104"/>
                </a:cubicBezTo>
              </a:path>
            </a:pathLst>
          </a:custGeom>
          <a:noFill/>
          <a:ln w="9525">
            <a:solidFill>
              <a:schemeClr val="tx1"/>
            </a:solidFill>
            <a:round/>
            <a:headEnd/>
            <a:tailEnd/>
          </a:ln>
          <a:effectLst/>
        </p:spPr>
        <p:txBody>
          <a:bodyPr/>
          <a:lstStyle/>
          <a:p>
            <a:endParaRPr lang="en-IN"/>
          </a:p>
        </p:txBody>
      </p:sp>
      <p:sp>
        <p:nvSpPr>
          <p:cNvPr id="46101" name="Freeform 21"/>
          <p:cNvSpPr>
            <a:spLocks/>
          </p:cNvSpPr>
          <p:nvPr/>
        </p:nvSpPr>
        <p:spPr bwMode="auto">
          <a:xfrm>
            <a:off x="3213100" y="2209800"/>
            <a:ext cx="2730500" cy="4254500"/>
          </a:xfrm>
          <a:custGeom>
            <a:avLst/>
            <a:gdLst/>
            <a:ahLst/>
            <a:cxnLst>
              <a:cxn ang="0">
                <a:pos x="232" y="1776"/>
              </a:cxn>
              <a:cxn ang="0">
                <a:pos x="136" y="1968"/>
              </a:cxn>
              <a:cxn ang="0">
                <a:pos x="1048" y="2352"/>
              </a:cxn>
              <a:cxn ang="0">
                <a:pos x="1720" y="0"/>
              </a:cxn>
            </a:cxnLst>
            <a:rect l="0" t="0" r="r" b="b"/>
            <a:pathLst>
              <a:path w="1720" h="2680">
                <a:moveTo>
                  <a:pt x="232" y="1776"/>
                </a:moveTo>
                <a:cubicBezTo>
                  <a:pt x="116" y="1824"/>
                  <a:pt x="0" y="1872"/>
                  <a:pt x="136" y="1968"/>
                </a:cubicBezTo>
                <a:cubicBezTo>
                  <a:pt x="272" y="2064"/>
                  <a:pt x="784" y="2680"/>
                  <a:pt x="1048" y="2352"/>
                </a:cubicBezTo>
                <a:cubicBezTo>
                  <a:pt x="1312" y="2024"/>
                  <a:pt x="1608" y="392"/>
                  <a:pt x="1720" y="0"/>
                </a:cubicBezTo>
              </a:path>
            </a:pathLst>
          </a:custGeom>
          <a:noFill/>
          <a:ln w="9525">
            <a:solidFill>
              <a:schemeClr val="tx1"/>
            </a:solidFill>
            <a:round/>
            <a:headEnd/>
            <a:tailEnd/>
          </a:ln>
          <a:effectLst/>
        </p:spPr>
        <p:txBody>
          <a:bodyPr/>
          <a:lstStyle/>
          <a:p>
            <a:endParaRPr lang="en-IN"/>
          </a:p>
        </p:txBody>
      </p:sp>
      <p:sp>
        <p:nvSpPr>
          <p:cNvPr id="46103" name="Freeform 23"/>
          <p:cNvSpPr>
            <a:spLocks/>
          </p:cNvSpPr>
          <p:nvPr/>
        </p:nvSpPr>
        <p:spPr bwMode="auto">
          <a:xfrm>
            <a:off x="5943600" y="2209800"/>
            <a:ext cx="762000" cy="3505200"/>
          </a:xfrm>
          <a:custGeom>
            <a:avLst/>
            <a:gdLst/>
            <a:ahLst/>
            <a:cxnLst>
              <a:cxn ang="0">
                <a:pos x="0" y="0"/>
              </a:cxn>
              <a:cxn ang="0">
                <a:pos x="480" y="2208"/>
              </a:cxn>
            </a:cxnLst>
            <a:rect l="0" t="0" r="r" b="b"/>
            <a:pathLst>
              <a:path w="480" h="2208">
                <a:moveTo>
                  <a:pt x="0" y="0"/>
                </a:moveTo>
                <a:cubicBezTo>
                  <a:pt x="200" y="920"/>
                  <a:pt x="400" y="1840"/>
                  <a:pt x="480" y="2208"/>
                </a:cubicBezTo>
              </a:path>
            </a:pathLst>
          </a:custGeom>
          <a:noFill/>
          <a:ln w="9525">
            <a:solidFill>
              <a:schemeClr val="tx1"/>
            </a:solidFill>
            <a:round/>
            <a:headEnd/>
            <a:tailEnd/>
          </a:ln>
          <a:effectLst/>
        </p:spPr>
        <p:txBody>
          <a:bodyPr/>
          <a:lstStyle/>
          <a:p>
            <a:endParaRPr lang="en-IN"/>
          </a:p>
        </p:txBody>
      </p:sp>
      <p:sp>
        <p:nvSpPr>
          <p:cNvPr id="46106" name="Text Box 26"/>
          <p:cNvSpPr txBox="1">
            <a:spLocks noChangeArrowheads="1"/>
          </p:cNvSpPr>
          <p:nvPr/>
        </p:nvSpPr>
        <p:spPr bwMode="auto">
          <a:xfrm>
            <a:off x="4191000" y="6172200"/>
            <a:ext cx="184150" cy="366713"/>
          </a:xfrm>
          <a:prstGeom prst="rect">
            <a:avLst/>
          </a:prstGeom>
          <a:noFill/>
          <a:ln w="9525">
            <a:noFill/>
            <a:miter lim="800000"/>
            <a:headEnd/>
            <a:tailEnd/>
          </a:ln>
          <a:effectLst/>
        </p:spPr>
        <p:txBody>
          <a:bodyPr wrap="none">
            <a:spAutoFit/>
          </a:bodyPr>
          <a:lstStyle/>
          <a:p>
            <a:endParaRPr lang="en-US"/>
          </a:p>
        </p:txBody>
      </p:sp>
      <p:sp>
        <p:nvSpPr>
          <p:cNvPr id="46107" name="Text Box 27"/>
          <p:cNvSpPr txBox="1">
            <a:spLocks noChangeArrowheads="1"/>
          </p:cNvSpPr>
          <p:nvPr/>
        </p:nvSpPr>
        <p:spPr bwMode="auto">
          <a:xfrm>
            <a:off x="3565525" y="6208713"/>
            <a:ext cx="1073150" cy="366712"/>
          </a:xfrm>
          <a:prstGeom prst="rect">
            <a:avLst/>
          </a:prstGeom>
          <a:noFill/>
          <a:ln w="9525">
            <a:noFill/>
            <a:miter lim="800000"/>
            <a:headEnd/>
            <a:tailEnd/>
          </a:ln>
          <a:effectLst/>
        </p:spPr>
        <p:txBody>
          <a:bodyPr wrap="none">
            <a:spAutoFit/>
          </a:bodyPr>
          <a:lstStyle/>
          <a:p>
            <a:r>
              <a:rPr lang="en-US"/>
              <a:t>5 Meters</a:t>
            </a:r>
          </a:p>
        </p:txBody>
      </p:sp>
      <p:sp>
        <p:nvSpPr>
          <p:cNvPr id="46108" name="Line 28"/>
          <p:cNvSpPr>
            <a:spLocks noChangeShapeType="1"/>
          </p:cNvSpPr>
          <p:nvPr/>
        </p:nvSpPr>
        <p:spPr bwMode="auto">
          <a:xfrm flipV="1">
            <a:off x="7315200" y="2209800"/>
            <a:ext cx="0" cy="3657600"/>
          </a:xfrm>
          <a:prstGeom prst="line">
            <a:avLst/>
          </a:prstGeom>
          <a:noFill/>
          <a:ln w="9525">
            <a:solidFill>
              <a:schemeClr val="tx1"/>
            </a:solidFill>
            <a:round/>
            <a:headEnd/>
            <a:tailEnd/>
          </a:ln>
          <a:effectLst/>
        </p:spPr>
        <p:txBody>
          <a:bodyPr/>
          <a:lstStyle/>
          <a:p>
            <a:endParaRPr lang="en-IN"/>
          </a:p>
        </p:txBody>
      </p:sp>
      <p:sp>
        <p:nvSpPr>
          <p:cNvPr id="46109" name="Text Box 29"/>
          <p:cNvSpPr txBox="1">
            <a:spLocks noChangeArrowheads="1"/>
          </p:cNvSpPr>
          <p:nvPr/>
        </p:nvSpPr>
        <p:spPr bwMode="auto">
          <a:xfrm rot="5400000">
            <a:off x="7050882" y="3845718"/>
            <a:ext cx="1200150" cy="366713"/>
          </a:xfrm>
          <a:prstGeom prst="rect">
            <a:avLst/>
          </a:prstGeom>
          <a:noFill/>
          <a:ln w="9525">
            <a:noFill/>
            <a:miter lim="800000"/>
            <a:headEnd/>
            <a:tailEnd/>
          </a:ln>
          <a:effectLst/>
        </p:spPr>
        <p:txBody>
          <a:bodyPr wrap="none">
            <a:spAutoFit/>
          </a:bodyPr>
          <a:lstStyle/>
          <a:p>
            <a:r>
              <a:rPr lang="en-US"/>
              <a:t>10 meters</a:t>
            </a:r>
          </a:p>
        </p:txBody>
      </p:sp>
      <p:sp>
        <p:nvSpPr>
          <p:cNvPr id="46110" name="Line 30"/>
          <p:cNvSpPr>
            <a:spLocks noChangeShapeType="1"/>
          </p:cNvSpPr>
          <p:nvPr/>
        </p:nvSpPr>
        <p:spPr bwMode="auto">
          <a:xfrm>
            <a:off x="1828800" y="6172200"/>
            <a:ext cx="4114800" cy="0"/>
          </a:xfrm>
          <a:prstGeom prst="line">
            <a:avLst/>
          </a:prstGeom>
          <a:noFill/>
          <a:ln w="9525">
            <a:solidFill>
              <a:schemeClr val="tx1"/>
            </a:solidFill>
            <a:round/>
            <a:headEnd/>
            <a:tailEnd/>
          </a:ln>
          <a:effectLst/>
        </p:spPr>
        <p:txBody>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1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1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4" grpId="0" animBg="1"/>
      <p:bldP spid="46095" grpId="0" animBg="1"/>
      <p:bldP spid="46096" grpId="0" animBg="1"/>
      <p:bldP spid="46098" grpId="0" animBg="1"/>
      <p:bldP spid="46099" grpId="0" animBg="1"/>
      <p:bldP spid="46100" grpId="0" animBg="1"/>
      <p:bldP spid="46101" grpId="0" animBg="1"/>
      <p:bldP spid="4610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Illinois Agility Test</a:t>
            </a:r>
          </a:p>
        </p:txBody>
      </p:sp>
      <p:sp>
        <p:nvSpPr>
          <p:cNvPr id="47107" name="Rectangle 3"/>
          <p:cNvSpPr>
            <a:spLocks noGrp="1" noChangeArrowheads="1"/>
          </p:cNvSpPr>
          <p:nvPr>
            <p:ph type="body" idx="1"/>
          </p:nvPr>
        </p:nvSpPr>
        <p:spPr/>
        <p:txBody>
          <a:bodyPr/>
          <a:lstStyle/>
          <a:p>
            <a:pPr>
              <a:buClr>
                <a:srgbClr val="FF0066"/>
              </a:buClr>
              <a:buFontTx/>
              <a:buChar char="•"/>
            </a:pPr>
            <a:r>
              <a:rPr lang="en-US" sz="2800"/>
              <a:t>Requirements: Flat non slip surface</a:t>
            </a:r>
          </a:p>
          <a:p>
            <a:pPr>
              <a:buClr>
                <a:srgbClr val="FF0066"/>
              </a:buClr>
              <a:buFontTx/>
              <a:buNone/>
            </a:pPr>
            <a:r>
              <a:rPr lang="en-US" sz="2800"/>
              <a:t>				Cones</a:t>
            </a:r>
          </a:p>
          <a:p>
            <a:pPr>
              <a:buClr>
                <a:srgbClr val="FF0066"/>
              </a:buClr>
              <a:buFontTx/>
              <a:buNone/>
            </a:pPr>
            <a:r>
              <a:rPr lang="en-US" sz="2800"/>
              <a:t>				Stop watch</a:t>
            </a:r>
          </a:p>
          <a:p>
            <a:pPr>
              <a:buClr>
                <a:srgbClr val="FF0066"/>
              </a:buClr>
              <a:buFontTx/>
              <a:buChar char="•"/>
            </a:pPr>
            <a:endParaRPr lang="en-US" sz="2800"/>
          </a:p>
          <a:p>
            <a:pPr>
              <a:buClr>
                <a:srgbClr val="FF0066"/>
              </a:buClr>
              <a:buFontTx/>
              <a:buChar char="•"/>
            </a:pPr>
            <a:r>
              <a:rPr lang="en-US" sz="2800"/>
              <a:t>Instruction to cover the course as quickly as possible</a:t>
            </a:r>
          </a:p>
          <a:p>
            <a:pPr>
              <a:buClr>
                <a:srgbClr val="FF0066"/>
              </a:buClr>
              <a:buFontTx/>
              <a:buChar char="•"/>
            </a:pPr>
            <a:endParaRPr lang="en-US" sz="2800"/>
          </a:p>
          <a:p>
            <a:pPr>
              <a:buClr>
                <a:srgbClr val="FF0066"/>
              </a:buClr>
              <a:buFontTx/>
              <a:buChar char="•"/>
            </a:pPr>
            <a:r>
              <a:rPr lang="en-US" sz="2800"/>
              <a:t>Norms available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3245</TotalTime>
  <Words>3909</Words>
  <Application>Microsoft Office PowerPoint</Application>
  <PresentationFormat>On-screen Show (4:3)</PresentationFormat>
  <Paragraphs>1105</Paragraphs>
  <Slides>157</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157</vt:i4>
      </vt:variant>
    </vt:vector>
  </HeadingPairs>
  <TitlesOfParts>
    <vt:vector size="160" baseType="lpstr">
      <vt:lpstr>Office Theme</vt:lpstr>
      <vt:lpstr>Equity</vt:lpstr>
      <vt:lpstr>Chart</vt:lpstr>
      <vt:lpstr>ASSESSMENT OF FITNESS AND HEALTH </vt:lpstr>
      <vt:lpstr>CONTENTS</vt:lpstr>
      <vt:lpstr>Screening Of Risk Factors</vt:lpstr>
      <vt:lpstr>Screening Of Risk Factors</vt:lpstr>
      <vt:lpstr>Screening Of Risk Factors</vt:lpstr>
      <vt:lpstr>Slide 6</vt:lpstr>
      <vt:lpstr>Slide 7</vt:lpstr>
      <vt:lpstr>Slide 8</vt:lpstr>
      <vt:lpstr>Slide 9</vt:lpstr>
      <vt:lpstr>INTRODUCTION</vt:lpstr>
      <vt:lpstr>Why there is a Need???</vt:lpstr>
      <vt:lpstr>Models of body composition</vt:lpstr>
      <vt:lpstr>Models of body composition</vt:lpstr>
      <vt:lpstr>Molecular model</vt:lpstr>
      <vt:lpstr>Slide 15</vt:lpstr>
      <vt:lpstr>Slide 16</vt:lpstr>
      <vt:lpstr>Cellular model</vt:lpstr>
      <vt:lpstr>Slide 18</vt:lpstr>
      <vt:lpstr>Tissue system model</vt:lpstr>
      <vt:lpstr>Slide 20</vt:lpstr>
      <vt:lpstr>Slide 21</vt:lpstr>
      <vt:lpstr>Theoritical Methods</vt:lpstr>
      <vt:lpstr>                     Theoritical Methods </vt:lpstr>
      <vt:lpstr>Slide 24</vt:lpstr>
      <vt:lpstr>Laboratory Methods</vt:lpstr>
      <vt:lpstr>Laboratory Methods</vt:lpstr>
      <vt:lpstr>        Hydrostatic Weighing </vt:lpstr>
      <vt:lpstr>Hydrostatic Weighing</vt:lpstr>
      <vt:lpstr>Hydrostatic Weighing</vt:lpstr>
      <vt:lpstr>Hydrostatic Weighing</vt:lpstr>
      <vt:lpstr>Air – Displacement Plethysmography</vt:lpstr>
      <vt:lpstr>Air – Displacement Plethysmography</vt:lpstr>
      <vt:lpstr>Air – Displacement Plethysmography</vt:lpstr>
      <vt:lpstr>Dual Energy X-ray Absorpsiometry</vt:lpstr>
      <vt:lpstr>Dual Energy X-ray Absorpsiometry</vt:lpstr>
      <vt:lpstr>Dual Energy X-ray Absorpsiometry</vt:lpstr>
      <vt:lpstr>Computed Tomography Scans (CT) Magnetic Resonance Imaging Scans(MRI) </vt:lpstr>
      <vt:lpstr>CT and MRI</vt:lpstr>
      <vt:lpstr>CT and MRI</vt:lpstr>
      <vt:lpstr>Field Methods</vt:lpstr>
      <vt:lpstr>Anthropometric Technique</vt:lpstr>
      <vt:lpstr>Body Mass Index</vt:lpstr>
      <vt:lpstr>Body Mass Index</vt:lpstr>
      <vt:lpstr>Waist Circumference (WC)</vt:lpstr>
      <vt:lpstr>Waist Circumference (WC)</vt:lpstr>
      <vt:lpstr>Waist-to-Hip Ratio (WHR)</vt:lpstr>
      <vt:lpstr>Waist-to-Hip Ratio (WHR)</vt:lpstr>
      <vt:lpstr>Skinfold Thickness Technique</vt:lpstr>
      <vt:lpstr>Slide 49</vt:lpstr>
      <vt:lpstr>Triceps</vt:lpstr>
      <vt:lpstr>Chest</vt:lpstr>
      <vt:lpstr>Midaxillary</vt:lpstr>
      <vt:lpstr>Sub scapular</vt:lpstr>
      <vt:lpstr>Abdominal</vt:lpstr>
      <vt:lpstr>Suprailiac</vt:lpstr>
      <vt:lpstr>Thigh</vt:lpstr>
      <vt:lpstr>Equations</vt:lpstr>
      <vt:lpstr>Equations</vt:lpstr>
      <vt:lpstr>Conversion of body density to body fat percentage.</vt:lpstr>
      <vt:lpstr>Slide 60</vt:lpstr>
      <vt:lpstr>Bioelectrical Impedance Method</vt:lpstr>
      <vt:lpstr>Bioelectrical Impedance Method</vt:lpstr>
      <vt:lpstr>Bioelectrical Impedance Method</vt:lpstr>
      <vt:lpstr>REFERENCES</vt:lpstr>
      <vt:lpstr>Physical Fitness </vt:lpstr>
      <vt:lpstr>PHYSICAL FITNESS</vt:lpstr>
      <vt:lpstr>Components of Physical fitness</vt:lpstr>
      <vt:lpstr>Components of Physical fitness</vt:lpstr>
      <vt:lpstr>Components of Physical fitness</vt:lpstr>
      <vt:lpstr>Components of Physical fitness</vt:lpstr>
      <vt:lpstr>Components of Physical fitness</vt:lpstr>
      <vt:lpstr>Components of Physical Fitness</vt:lpstr>
      <vt:lpstr>Flexibility</vt:lpstr>
      <vt:lpstr>Sit and Reach Test</vt:lpstr>
      <vt:lpstr>Muscular Strength</vt:lpstr>
      <vt:lpstr>Maximum Bench Press Test</vt:lpstr>
      <vt:lpstr>Maximum Bench Press Test</vt:lpstr>
      <vt:lpstr>Maximum Leg Press Test</vt:lpstr>
      <vt:lpstr>Maximum Leg Press Test</vt:lpstr>
      <vt:lpstr>Hand Grip Strength Test</vt:lpstr>
      <vt:lpstr>Hand Grip Strength Test</vt:lpstr>
      <vt:lpstr>Muscular Endurance</vt:lpstr>
      <vt:lpstr>60 second Sit Up Test</vt:lpstr>
      <vt:lpstr>60 second Sit Up Test</vt:lpstr>
      <vt:lpstr>The Curl Up Test</vt:lpstr>
      <vt:lpstr>The Curl Up Test</vt:lpstr>
      <vt:lpstr>The Curl Up Test</vt:lpstr>
      <vt:lpstr>The Push Up Test</vt:lpstr>
      <vt:lpstr>The Push Up Test</vt:lpstr>
      <vt:lpstr>The Squat Test</vt:lpstr>
      <vt:lpstr>Muscular Power</vt:lpstr>
      <vt:lpstr>Vertical Jump Test</vt:lpstr>
      <vt:lpstr>Vertical Jump Test</vt:lpstr>
      <vt:lpstr>Standing Broad Jump</vt:lpstr>
      <vt:lpstr>Standing Broad Jump</vt:lpstr>
      <vt:lpstr>Speed</vt:lpstr>
      <vt:lpstr>Agility</vt:lpstr>
      <vt:lpstr>Illinois Agility Test</vt:lpstr>
      <vt:lpstr>Illinois Agility Test</vt:lpstr>
      <vt:lpstr>505 Agility Test</vt:lpstr>
      <vt:lpstr>505 Agility Test</vt:lpstr>
      <vt:lpstr>Zigzag Test</vt:lpstr>
      <vt:lpstr>T Test</vt:lpstr>
      <vt:lpstr>Hexagon Test</vt:lpstr>
      <vt:lpstr>Cardio Respiratory Endurance</vt:lpstr>
      <vt:lpstr>Tests of Cardio Respiratory Endurance</vt:lpstr>
      <vt:lpstr>Maximal Test</vt:lpstr>
      <vt:lpstr>Sample Treadmill Protocol</vt:lpstr>
      <vt:lpstr>Specificity of VO2 Max </vt:lpstr>
      <vt:lpstr>Criteria for VO2 Max </vt:lpstr>
      <vt:lpstr>20 Meter incremental Shuttle Run Test</vt:lpstr>
      <vt:lpstr>20 Meter incremental Shuttle Run Test</vt:lpstr>
      <vt:lpstr>Submaximal Tests</vt:lpstr>
      <vt:lpstr>Astrand Rhyming Bicycle Ergometer Test </vt:lpstr>
      <vt:lpstr>Astrand Rhyming Bicycle Ergometer Test </vt:lpstr>
      <vt:lpstr>Astrand Rhyming Bicycle Ergometer Test</vt:lpstr>
      <vt:lpstr>Cooper’s Test </vt:lpstr>
      <vt:lpstr>Rockport Fitness Test </vt:lpstr>
      <vt:lpstr>PWC 170 Test</vt:lpstr>
      <vt:lpstr>Slide 120</vt:lpstr>
      <vt:lpstr>Is VO2 Max the best indicator ??? </vt:lpstr>
      <vt:lpstr>Tests of Anaerobic Energy Systems</vt:lpstr>
      <vt:lpstr>Cunningham and Faulkner Test</vt:lpstr>
      <vt:lpstr>Anaerobic Test</vt:lpstr>
      <vt:lpstr>Anaerobic Test</vt:lpstr>
      <vt:lpstr>Choosing Tests</vt:lpstr>
      <vt:lpstr>Slide 127</vt:lpstr>
      <vt:lpstr>Pre requisites</vt:lpstr>
      <vt:lpstr>Principles of Physical Training</vt:lpstr>
      <vt:lpstr>Periodization</vt:lpstr>
      <vt:lpstr>Periodization </vt:lpstr>
      <vt:lpstr>Slide 132</vt:lpstr>
      <vt:lpstr>Benefits of Cardio respiratory Endurance</vt:lpstr>
      <vt:lpstr>Training the Cardio respiratory Endurance</vt:lpstr>
      <vt:lpstr>Training the Cardio respiratory Endurance</vt:lpstr>
      <vt:lpstr>Training the Cardio respiratory Endurance</vt:lpstr>
      <vt:lpstr>Training the Cardio respiratory Endurance</vt:lpstr>
      <vt:lpstr>Percent contribution of Aerobic and Anaerobic systems to exercise based on time</vt:lpstr>
      <vt:lpstr>Training the Cardio respiratory Endurance</vt:lpstr>
      <vt:lpstr>Slide 140</vt:lpstr>
      <vt:lpstr>Benefits of Muscular Strength and Endurance</vt:lpstr>
      <vt:lpstr>Training Muscular Strength and Endurance</vt:lpstr>
      <vt:lpstr>Training Muscular Strength and Endurance</vt:lpstr>
      <vt:lpstr>Training Muscular Strength and Endurance</vt:lpstr>
      <vt:lpstr>Training Muscular Strength and Endurance</vt:lpstr>
      <vt:lpstr>Slide 146</vt:lpstr>
      <vt:lpstr>Benefits of Flexibility</vt:lpstr>
      <vt:lpstr>Training Flexibility</vt:lpstr>
      <vt:lpstr>Physical Activity Rediness Questionnaire</vt:lpstr>
      <vt:lpstr>Screening For Health And Fitness In Childhood, Adulthood And Geriatric Group</vt:lpstr>
      <vt:lpstr>Slide 151</vt:lpstr>
      <vt:lpstr>Screening of Health and Fitness in Older Adutls </vt:lpstr>
      <vt:lpstr>Slide 153</vt:lpstr>
      <vt:lpstr>30 seconds Chair Stand test  </vt:lpstr>
      <vt:lpstr>Slide 155</vt:lpstr>
      <vt:lpstr>Slide 156</vt:lpstr>
      <vt:lpstr>Slide 157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FITNESS AND HEALTH </dc:title>
  <dc:creator>DELL</dc:creator>
  <cp:lastModifiedBy>HP</cp:lastModifiedBy>
  <cp:revision>33</cp:revision>
  <dcterms:created xsi:type="dcterms:W3CDTF">2017-09-09T04:47:30Z</dcterms:created>
  <dcterms:modified xsi:type="dcterms:W3CDTF">2024-06-18T10:42:43Z</dcterms:modified>
</cp:coreProperties>
</file>